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870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2DCF1B-2E95-49C8-811C-ABB762E4C6A0}" type="doc">
      <dgm:prSet loTypeId="urn:microsoft.com/office/officeart/2005/8/layout/process5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6143908D-00E2-4A43-BEAD-8111AF3C95D8}">
      <dgm:prSet phldrT="[Text]" custT="1"/>
      <dgm:spPr/>
      <dgm:t>
        <a:bodyPr/>
        <a:lstStyle/>
        <a:p>
          <a:r>
            <a:rPr lang="en-US" sz="2000" u="sng" dirty="0" smtClean="0"/>
            <a:t>Send Baseline Labs </a:t>
          </a:r>
          <a:br>
            <a:rPr lang="en-US" sz="2000" u="sng" dirty="0" smtClean="0"/>
          </a:br>
          <a:r>
            <a:rPr lang="en-US" sz="2000" u="sng" dirty="0" smtClean="0"/>
            <a:t/>
          </a:r>
          <a:br>
            <a:rPr lang="en-US" sz="2000" u="sng" dirty="0" smtClean="0"/>
          </a:br>
          <a:r>
            <a:rPr lang="en-US" sz="2000" u="none" dirty="0" smtClean="0"/>
            <a:t>Rapid HIV</a:t>
          </a:r>
        </a:p>
        <a:p>
          <a:r>
            <a:rPr lang="en-US" sz="2000" dirty="0" smtClean="0"/>
            <a:t>CBC with differential, </a:t>
          </a:r>
          <a:r>
            <a:rPr lang="en-US" sz="2000" dirty="0" err="1" smtClean="0"/>
            <a:t>Hep</a:t>
          </a:r>
          <a:r>
            <a:rPr lang="en-US" sz="2000" dirty="0" smtClean="0"/>
            <a:t> B surface antigen, </a:t>
          </a:r>
          <a:r>
            <a:rPr lang="en-US" sz="2000" dirty="0" err="1" smtClean="0"/>
            <a:t>Hep</a:t>
          </a:r>
          <a:r>
            <a:rPr lang="en-US" sz="2000" dirty="0" smtClean="0"/>
            <a:t> B surface antibody, RPR, </a:t>
          </a:r>
          <a:r>
            <a:rPr lang="en-US" sz="2000" dirty="0" err="1" smtClean="0"/>
            <a:t>Hep</a:t>
          </a:r>
          <a:r>
            <a:rPr lang="en-US" sz="2000" dirty="0" smtClean="0"/>
            <a:t> C antibody, metabolic panel</a:t>
          </a:r>
          <a:endParaRPr lang="en-US" sz="2000" dirty="0"/>
        </a:p>
      </dgm:t>
    </dgm:pt>
    <dgm:pt modelId="{A3D41709-A7CC-4615-BF68-3D3BAF615A64}" type="parTrans" cxnId="{1A3B6817-3A02-4EDA-A02A-88562A9814FE}">
      <dgm:prSet/>
      <dgm:spPr/>
      <dgm:t>
        <a:bodyPr/>
        <a:lstStyle/>
        <a:p>
          <a:endParaRPr lang="en-US"/>
        </a:p>
      </dgm:t>
    </dgm:pt>
    <dgm:pt modelId="{FE7FBA85-E28F-4BEF-865C-5017FAAF6BBA}" type="sibTrans" cxnId="{1A3B6817-3A02-4EDA-A02A-88562A9814FE}">
      <dgm:prSet/>
      <dgm:spPr/>
      <dgm:t>
        <a:bodyPr/>
        <a:lstStyle/>
        <a:p>
          <a:endParaRPr lang="en-US"/>
        </a:p>
      </dgm:t>
    </dgm:pt>
    <dgm:pt modelId="{EE794789-052B-4953-8F67-948CE1CDAB06}">
      <dgm:prSet phldrT="[Text]" custT="1"/>
      <dgm:spPr/>
      <dgm:t>
        <a:bodyPr/>
        <a:lstStyle/>
        <a:p>
          <a:r>
            <a:rPr lang="en-US" sz="1600" b="1" dirty="0" smtClean="0"/>
            <a:t>Exposure &lt; 72 hours, then assess as Lower Risk vs. Higher Risk</a:t>
          </a:r>
          <a:endParaRPr lang="en-US" sz="1600" b="1" dirty="0"/>
        </a:p>
      </dgm:t>
    </dgm:pt>
    <dgm:pt modelId="{2919CD58-3357-41FC-8DF0-51DA2002B2E4}" type="parTrans" cxnId="{08CC33CF-FD81-4215-9C11-8EF732333CD2}">
      <dgm:prSet/>
      <dgm:spPr/>
      <dgm:t>
        <a:bodyPr/>
        <a:lstStyle/>
        <a:p>
          <a:endParaRPr lang="en-US"/>
        </a:p>
      </dgm:t>
    </dgm:pt>
    <dgm:pt modelId="{D6537623-32FD-4501-B8F0-C5254FB133B9}" type="sibTrans" cxnId="{08CC33CF-FD81-4215-9C11-8EF732333CD2}">
      <dgm:prSet/>
      <dgm:spPr/>
      <dgm:t>
        <a:bodyPr/>
        <a:lstStyle/>
        <a:p>
          <a:endParaRPr lang="en-US"/>
        </a:p>
      </dgm:t>
    </dgm:pt>
    <dgm:pt modelId="{5AE77C91-ED07-4D97-859A-101380B54E70}">
      <dgm:prSet phldrT="[Text]" custT="1"/>
      <dgm:spPr/>
      <dgm:t>
        <a:bodyPr/>
        <a:lstStyle/>
        <a:p>
          <a:r>
            <a:rPr lang="en-US" sz="1400" b="1" dirty="0" smtClean="0"/>
            <a:t>Lower Risk– 2 meds</a:t>
          </a:r>
        </a:p>
        <a:p>
          <a:r>
            <a:rPr lang="en-US" sz="1200" dirty="0" err="1" smtClean="0"/>
            <a:t>Truvada</a:t>
          </a:r>
          <a:r>
            <a:rPr lang="en-US" sz="1200" dirty="0" smtClean="0"/>
            <a:t> (</a:t>
          </a:r>
          <a:r>
            <a:rPr lang="en-US" sz="1200" dirty="0" err="1" smtClean="0"/>
            <a:t>emtricitabine</a:t>
          </a:r>
          <a:r>
            <a:rPr lang="en-US" sz="1200" dirty="0" smtClean="0"/>
            <a:t> and </a:t>
          </a:r>
          <a:r>
            <a:rPr lang="en-US" sz="1200" dirty="0" err="1" smtClean="0"/>
            <a:t>tenofovir</a:t>
          </a:r>
          <a:r>
            <a:rPr lang="en-US" sz="1200" dirty="0" smtClean="0"/>
            <a:t>) once daily for </a:t>
          </a:r>
          <a:br>
            <a:rPr lang="en-US" sz="1200" dirty="0" smtClean="0"/>
          </a:br>
          <a:r>
            <a:rPr lang="en-US" sz="1200" dirty="0" smtClean="0"/>
            <a:t>&gt;  35 kg</a:t>
          </a:r>
        </a:p>
        <a:p>
          <a:r>
            <a:rPr lang="en-US" sz="1200" b="1" dirty="0" smtClean="0"/>
            <a:t>OR</a:t>
          </a:r>
        </a:p>
        <a:p>
          <a:r>
            <a:rPr lang="en-US" sz="1200" dirty="0" err="1" smtClean="0"/>
            <a:t>Retrovir</a:t>
          </a:r>
          <a:r>
            <a:rPr lang="en-US" sz="1200" dirty="0" smtClean="0"/>
            <a:t> (</a:t>
          </a:r>
          <a:r>
            <a:rPr lang="en-US" sz="1200" dirty="0" err="1" smtClean="0"/>
            <a:t>zidovudine</a:t>
          </a:r>
          <a:r>
            <a:rPr lang="en-US" sz="1200" dirty="0" smtClean="0"/>
            <a:t>) 20 mg/kg/day divided BID (max 300 mg/dose) </a:t>
          </a:r>
          <a:r>
            <a:rPr lang="en-US" sz="1200" b="1" dirty="0" smtClean="0"/>
            <a:t>AND</a:t>
          </a:r>
        </a:p>
        <a:p>
          <a:r>
            <a:rPr lang="en-US" sz="1200" dirty="0" err="1" smtClean="0"/>
            <a:t>Epivir</a:t>
          </a:r>
          <a:r>
            <a:rPr lang="en-US" sz="1200" dirty="0" smtClean="0"/>
            <a:t> (lamivudine)  8 mg/kg/day (max 150 mg/dose)</a:t>
          </a:r>
          <a:endParaRPr lang="en-US" sz="1100" dirty="0" smtClean="0"/>
        </a:p>
      </dgm:t>
    </dgm:pt>
    <dgm:pt modelId="{E69DA19D-0F94-4EF1-8C9E-9047A127CF11}" type="parTrans" cxnId="{4BF45F47-E789-4DE1-8311-6F2B97E8F56E}">
      <dgm:prSet/>
      <dgm:spPr/>
      <dgm:t>
        <a:bodyPr/>
        <a:lstStyle/>
        <a:p>
          <a:endParaRPr lang="en-US"/>
        </a:p>
      </dgm:t>
    </dgm:pt>
    <dgm:pt modelId="{85B1ECFB-B359-420A-B50D-F462A2CF2AEE}" type="sibTrans" cxnId="{4BF45F47-E789-4DE1-8311-6F2B97E8F56E}">
      <dgm:prSet/>
      <dgm:spPr/>
      <dgm:t>
        <a:bodyPr/>
        <a:lstStyle/>
        <a:p>
          <a:endParaRPr lang="en-US"/>
        </a:p>
      </dgm:t>
    </dgm:pt>
    <dgm:pt modelId="{5D5E6349-8F39-4196-BB49-3DE263DF85A1}" type="pres">
      <dgm:prSet presAssocID="{872DCF1B-2E95-49C8-811C-ABB762E4C6A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7C5A50-9B52-4138-99B6-D0877C8FE97C}" type="pres">
      <dgm:prSet presAssocID="{6143908D-00E2-4A43-BEAD-8111AF3C95D8}" presName="node" presStyleLbl="node1" presStyleIdx="0" presStyleCnt="3" custLinFactNeighborX="-75492" custLinFactNeighborY="-202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4A58E5-EB29-4600-B0C9-49D04C9A1ED0}" type="pres">
      <dgm:prSet presAssocID="{FE7FBA85-E28F-4BEF-865C-5017FAAF6BBA}" presName="sibTrans" presStyleLbl="sibTrans2D1" presStyleIdx="0" presStyleCnt="2" custAng="15965366" custScaleX="320030" custScaleY="95998" custLinFactX="1200000" custLinFactY="-89890" custLinFactNeighborX="1268609" custLinFactNeighborY="-100000"/>
      <dgm:spPr/>
      <dgm:t>
        <a:bodyPr/>
        <a:lstStyle/>
        <a:p>
          <a:endParaRPr lang="en-US"/>
        </a:p>
      </dgm:t>
    </dgm:pt>
    <dgm:pt modelId="{153819D6-634C-469C-8DC1-DE3546E1ED27}" type="pres">
      <dgm:prSet presAssocID="{FE7FBA85-E28F-4BEF-865C-5017FAAF6BB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57EF1050-47BF-460C-8D94-FC5A90626A97}" type="pres">
      <dgm:prSet presAssocID="{EE794789-052B-4953-8F67-948CE1CDAB06}" presName="node" presStyleLbl="node1" presStyleIdx="1" presStyleCnt="3" custScaleX="81708" custScaleY="50377" custLinFactX="-31512" custLinFactNeighborX="-100000" custLinFactNeighborY="927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97B101-3518-4E64-8964-69CC1ABE452C}" type="pres">
      <dgm:prSet presAssocID="{D6537623-32FD-4501-B8F0-C5254FB133B9}" presName="sibTrans" presStyleLbl="sibTrans2D1" presStyleIdx="1" presStyleCnt="2" custScaleX="123414"/>
      <dgm:spPr/>
      <dgm:t>
        <a:bodyPr/>
        <a:lstStyle/>
        <a:p>
          <a:endParaRPr lang="en-US"/>
        </a:p>
      </dgm:t>
    </dgm:pt>
    <dgm:pt modelId="{364BFA13-254C-4580-B0AE-37EEB6297E4D}" type="pres">
      <dgm:prSet presAssocID="{D6537623-32FD-4501-B8F0-C5254FB133B9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BF0129DC-C524-4A05-AE5D-DC9ED66D9BC7}" type="pres">
      <dgm:prSet presAssocID="{5AE77C91-ED07-4D97-859A-101380B54E70}" presName="node" presStyleLbl="node1" presStyleIdx="2" presStyleCnt="3" custScaleX="102945" custScaleY="76457" custLinFactNeighborX="-6809" custLinFactNeighborY="-892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330E6A0-C894-40F5-A639-3B1CDAC490DB}" type="presOf" srcId="{6143908D-00E2-4A43-BEAD-8111AF3C95D8}" destId="{E77C5A50-9B52-4138-99B6-D0877C8FE97C}" srcOrd="0" destOrd="0" presId="urn:microsoft.com/office/officeart/2005/8/layout/process5"/>
    <dgm:cxn modelId="{888F3E2A-3C94-42F9-A02C-348144D510B0}" type="presOf" srcId="{D6537623-32FD-4501-B8F0-C5254FB133B9}" destId="{364BFA13-254C-4580-B0AE-37EEB6297E4D}" srcOrd="1" destOrd="0" presId="urn:microsoft.com/office/officeart/2005/8/layout/process5"/>
    <dgm:cxn modelId="{CBA419D0-3A96-4AB0-A8DC-9F706F4D5664}" type="presOf" srcId="{5AE77C91-ED07-4D97-859A-101380B54E70}" destId="{BF0129DC-C524-4A05-AE5D-DC9ED66D9BC7}" srcOrd="0" destOrd="0" presId="urn:microsoft.com/office/officeart/2005/8/layout/process5"/>
    <dgm:cxn modelId="{1A3B6817-3A02-4EDA-A02A-88562A9814FE}" srcId="{872DCF1B-2E95-49C8-811C-ABB762E4C6A0}" destId="{6143908D-00E2-4A43-BEAD-8111AF3C95D8}" srcOrd="0" destOrd="0" parTransId="{A3D41709-A7CC-4615-BF68-3D3BAF615A64}" sibTransId="{FE7FBA85-E28F-4BEF-865C-5017FAAF6BBA}"/>
    <dgm:cxn modelId="{B4313FEF-034B-4FA0-8ADA-EF7D7DA1687E}" type="presOf" srcId="{FE7FBA85-E28F-4BEF-865C-5017FAAF6BBA}" destId="{174A58E5-EB29-4600-B0C9-49D04C9A1ED0}" srcOrd="0" destOrd="0" presId="urn:microsoft.com/office/officeart/2005/8/layout/process5"/>
    <dgm:cxn modelId="{93672333-38F7-4AA6-B0FA-D4F9DD4D7330}" type="presOf" srcId="{FE7FBA85-E28F-4BEF-865C-5017FAAF6BBA}" destId="{153819D6-634C-469C-8DC1-DE3546E1ED27}" srcOrd="1" destOrd="0" presId="urn:microsoft.com/office/officeart/2005/8/layout/process5"/>
    <dgm:cxn modelId="{5BA874C4-D263-4759-866F-24D05500A369}" type="presOf" srcId="{EE794789-052B-4953-8F67-948CE1CDAB06}" destId="{57EF1050-47BF-460C-8D94-FC5A90626A97}" srcOrd="0" destOrd="0" presId="urn:microsoft.com/office/officeart/2005/8/layout/process5"/>
    <dgm:cxn modelId="{A1E01F68-6CAE-4083-961C-5A765D57CCED}" type="presOf" srcId="{872DCF1B-2E95-49C8-811C-ABB762E4C6A0}" destId="{5D5E6349-8F39-4196-BB49-3DE263DF85A1}" srcOrd="0" destOrd="0" presId="urn:microsoft.com/office/officeart/2005/8/layout/process5"/>
    <dgm:cxn modelId="{EF03AB2C-A60E-48C7-9B70-96C6B4F2241C}" type="presOf" srcId="{D6537623-32FD-4501-B8F0-C5254FB133B9}" destId="{0297B101-3518-4E64-8964-69CC1ABE452C}" srcOrd="0" destOrd="0" presId="urn:microsoft.com/office/officeart/2005/8/layout/process5"/>
    <dgm:cxn modelId="{08CC33CF-FD81-4215-9C11-8EF732333CD2}" srcId="{872DCF1B-2E95-49C8-811C-ABB762E4C6A0}" destId="{EE794789-052B-4953-8F67-948CE1CDAB06}" srcOrd="1" destOrd="0" parTransId="{2919CD58-3357-41FC-8DF0-51DA2002B2E4}" sibTransId="{D6537623-32FD-4501-B8F0-C5254FB133B9}"/>
    <dgm:cxn modelId="{4BF45F47-E789-4DE1-8311-6F2B97E8F56E}" srcId="{872DCF1B-2E95-49C8-811C-ABB762E4C6A0}" destId="{5AE77C91-ED07-4D97-859A-101380B54E70}" srcOrd="2" destOrd="0" parTransId="{E69DA19D-0F94-4EF1-8C9E-9047A127CF11}" sibTransId="{85B1ECFB-B359-420A-B50D-F462A2CF2AEE}"/>
    <dgm:cxn modelId="{56741425-A93B-4E64-8EB9-C2522D328C88}" type="presParOf" srcId="{5D5E6349-8F39-4196-BB49-3DE263DF85A1}" destId="{E77C5A50-9B52-4138-99B6-D0877C8FE97C}" srcOrd="0" destOrd="0" presId="urn:microsoft.com/office/officeart/2005/8/layout/process5"/>
    <dgm:cxn modelId="{9F61D7EF-DBE1-407B-B85A-08A8E1E9A389}" type="presParOf" srcId="{5D5E6349-8F39-4196-BB49-3DE263DF85A1}" destId="{174A58E5-EB29-4600-B0C9-49D04C9A1ED0}" srcOrd="1" destOrd="0" presId="urn:microsoft.com/office/officeart/2005/8/layout/process5"/>
    <dgm:cxn modelId="{182B75D8-B33F-4C69-A9FE-F00F4218767E}" type="presParOf" srcId="{174A58E5-EB29-4600-B0C9-49D04C9A1ED0}" destId="{153819D6-634C-469C-8DC1-DE3546E1ED27}" srcOrd="0" destOrd="0" presId="urn:microsoft.com/office/officeart/2005/8/layout/process5"/>
    <dgm:cxn modelId="{3403BD56-8BFB-4E8B-8FAF-067A2C235AC8}" type="presParOf" srcId="{5D5E6349-8F39-4196-BB49-3DE263DF85A1}" destId="{57EF1050-47BF-460C-8D94-FC5A90626A97}" srcOrd="2" destOrd="0" presId="urn:microsoft.com/office/officeart/2005/8/layout/process5"/>
    <dgm:cxn modelId="{EA9DFB6C-7DF4-46DE-8E76-EA87594E7F86}" type="presParOf" srcId="{5D5E6349-8F39-4196-BB49-3DE263DF85A1}" destId="{0297B101-3518-4E64-8964-69CC1ABE452C}" srcOrd="3" destOrd="0" presId="urn:microsoft.com/office/officeart/2005/8/layout/process5"/>
    <dgm:cxn modelId="{EF07106D-8B61-43B1-9ACA-2F21CCFE1C7D}" type="presParOf" srcId="{0297B101-3518-4E64-8964-69CC1ABE452C}" destId="{364BFA13-254C-4580-B0AE-37EEB6297E4D}" srcOrd="0" destOrd="0" presId="urn:microsoft.com/office/officeart/2005/8/layout/process5"/>
    <dgm:cxn modelId="{4EC5717D-ABF3-4DED-9914-1964031CF67C}" type="presParOf" srcId="{5D5E6349-8F39-4196-BB49-3DE263DF85A1}" destId="{BF0129DC-C524-4A05-AE5D-DC9ED66D9BC7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7C5A50-9B52-4138-99B6-D0877C8FE97C}">
      <dsp:nvSpPr>
        <dsp:cNvPr id="0" name=""/>
        <dsp:cNvSpPr/>
      </dsp:nvSpPr>
      <dsp:spPr>
        <a:xfrm>
          <a:off x="0" y="0"/>
          <a:ext cx="3704927" cy="22229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u="sng" kern="1200" dirty="0" smtClean="0"/>
            <a:t>Send Baseline Labs </a:t>
          </a:r>
          <a:br>
            <a:rPr lang="en-US" sz="2000" u="sng" kern="1200" dirty="0" smtClean="0"/>
          </a:br>
          <a:r>
            <a:rPr lang="en-US" sz="2000" u="sng" kern="1200" dirty="0" smtClean="0"/>
            <a:t/>
          </a:r>
          <a:br>
            <a:rPr lang="en-US" sz="2000" u="sng" kern="1200" dirty="0" smtClean="0"/>
          </a:br>
          <a:r>
            <a:rPr lang="en-US" sz="2000" u="none" kern="1200" dirty="0" smtClean="0"/>
            <a:t>Rapid HIV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CBC with differential, </a:t>
          </a:r>
          <a:r>
            <a:rPr lang="en-US" sz="2000" kern="1200" dirty="0" err="1" smtClean="0"/>
            <a:t>Hep</a:t>
          </a:r>
          <a:r>
            <a:rPr lang="en-US" sz="2000" kern="1200" dirty="0" smtClean="0"/>
            <a:t> B surface antigen, </a:t>
          </a:r>
          <a:r>
            <a:rPr lang="en-US" sz="2000" kern="1200" dirty="0" err="1" smtClean="0"/>
            <a:t>Hep</a:t>
          </a:r>
          <a:r>
            <a:rPr lang="en-US" sz="2000" kern="1200" dirty="0" smtClean="0"/>
            <a:t> B surface antibody, RPR, </a:t>
          </a:r>
          <a:r>
            <a:rPr lang="en-US" sz="2000" kern="1200" dirty="0" err="1" smtClean="0"/>
            <a:t>Hep</a:t>
          </a:r>
          <a:r>
            <a:rPr lang="en-US" sz="2000" kern="1200" dirty="0" smtClean="0"/>
            <a:t> C antibody, metabolic panel</a:t>
          </a:r>
          <a:endParaRPr lang="en-US" sz="2000" kern="1200" dirty="0"/>
        </a:p>
      </dsp:txBody>
      <dsp:txXfrm>
        <a:off x="65108" y="65108"/>
        <a:ext cx="3574711" cy="2092740"/>
      </dsp:txXfrm>
    </dsp:sp>
    <dsp:sp modelId="{174A58E5-EB29-4600-B0C9-49D04C9A1ED0}">
      <dsp:nvSpPr>
        <dsp:cNvPr id="0" name=""/>
        <dsp:cNvSpPr/>
      </dsp:nvSpPr>
      <dsp:spPr>
        <a:xfrm rot="21393070">
          <a:off x="6653090" y="227879"/>
          <a:ext cx="666944" cy="8820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 rot="-5400000">
        <a:off x="6622087" y="441491"/>
        <a:ext cx="529230" cy="466861"/>
      </dsp:txXfrm>
    </dsp:sp>
    <dsp:sp modelId="{57EF1050-47BF-460C-8D94-FC5A90626A97}">
      <dsp:nvSpPr>
        <dsp:cNvPr id="0" name=""/>
        <dsp:cNvSpPr/>
      </dsp:nvSpPr>
      <dsp:spPr>
        <a:xfrm>
          <a:off x="322214" y="2616152"/>
          <a:ext cx="3027222" cy="111985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Exposure &lt; 72 hours, then assess as Lower Risk vs. Higher Risk</a:t>
          </a:r>
          <a:endParaRPr lang="en-US" sz="1600" b="1" kern="1200" dirty="0"/>
        </a:p>
      </dsp:txBody>
      <dsp:txXfrm>
        <a:off x="355014" y="2648952"/>
        <a:ext cx="2961622" cy="1054258"/>
      </dsp:txXfrm>
    </dsp:sp>
    <dsp:sp modelId="{0297B101-3518-4E64-8964-69CC1ABE452C}">
      <dsp:nvSpPr>
        <dsp:cNvPr id="0" name=""/>
        <dsp:cNvSpPr/>
      </dsp:nvSpPr>
      <dsp:spPr>
        <a:xfrm rot="21113313">
          <a:off x="3474100" y="2445220"/>
          <a:ext cx="532605" cy="9188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900" kern="1200"/>
        </a:p>
      </dsp:txBody>
      <dsp:txXfrm>
        <a:off x="3474899" y="2640256"/>
        <a:ext cx="372824" cy="551293"/>
      </dsp:txXfrm>
    </dsp:sp>
    <dsp:sp modelId="{BF0129DC-C524-4A05-AE5D-DC9ED66D9BC7}">
      <dsp:nvSpPr>
        <dsp:cNvPr id="0" name=""/>
        <dsp:cNvSpPr/>
      </dsp:nvSpPr>
      <dsp:spPr>
        <a:xfrm>
          <a:off x="4155554" y="1723861"/>
          <a:ext cx="3814037" cy="169960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Lower Risk– 2 meds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Truvada</a:t>
          </a:r>
          <a:r>
            <a:rPr lang="en-US" sz="1200" kern="1200" dirty="0" smtClean="0"/>
            <a:t> (</a:t>
          </a:r>
          <a:r>
            <a:rPr lang="en-US" sz="1200" kern="1200" dirty="0" err="1" smtClean="0"/>
            <a:t>emtricitabine</a:t>
          </a:r>
          <a:r>
            <a:rPr lang="en-US" sz="1200" kern="1200" dirty="0" smtClean="0"/>
            <a:t> and </a:t>
          </a:r>
          <a:r>
            <a:rPr lang="en-US" sz="1200" kern="1200" dirty="0" err="1" smtClean="0"/>
            <a:t>tenofovir</a:t>
          </a:r>
          <a:r>
            <a:rPr lang="en-US" sz="1200" kern="1200" dirty="0" smtClean="0"/>
            <a:t>) once daily for </a:t>
          </a:r>
          <a:br>
            <a:rPr lang="en-US" sz="1200" kern="1200" dirty="0" smtClean="0"/>
          </a:br>
          <a:r>
            <a:rPr lang="en-US" sz="1200" kern="1200" dirty="0" smtClean="0"/>
            <a:t>&gt;  35 kg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OR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Retrovir</a:t>
          </a:r>
          <a:r>
            <a:rPr lang="en-US" sz="1200" kern="1200" dirty="0" smtClean="0"/>
            <a:t> (</a:t>
          </a:r>
          <a:r>
            <a:rPr lang="en-US" sz="1200" kern="1200" dirty="0" err="1" smtClean="0"/>
            <a:t>zidovudine</a:t>
          </a:r>
          <a:r>
            <a:rPr lang="en-US" sz="1200" kern="1200" dirty="0" smtClean="0"/>
            <a:t>) 20 mg/kg/day divided BID (max 300 mg/dose) </a:t>
          </a:r>
          <a:r>
            <a:rPr lang="en-US" sz="1200" b="1" kern="1200" dirty="0" smtClean="0"/>
            <a:t>AND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Epivir</a:t>
          </a:r>
          <a:r>
            <a:rPr lang="en-US" sz="1200" kern="1200" dirty="0" smtClean="0"/>
            <a:t> (lamivudine)  8 mg/kg/day (max 150 mg/dose)</a:t>
          </a:r>
          <a:endParaRPr lang="en-US" sz="1100" kern="1200" dirty="0" smtClean="0"/>
        </a:p>
      </dsp:txBody>
      <dsp:txXfrm>
        <a:off x="4205334" y="1773641"/>
        <a:ext cx="3714477" cy="16000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EE30-A148-403B-913B-BFDEDC583FC7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CDD9-D2F3-41A2-9B59-97D1AD8F8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47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EE30-A148-403B-913B-BFDEDC583FC7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CDD9-D2F3-41A2-9B59-97D1AD8F8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478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EE30-A148-403B-913B-BFDEDC583FC7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CDD9-D2F3-41A2-9B59-97D1AD8F8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175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EE30-A148-403B-913B-BFDEDC583FC7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CDD9-D2F3-41A2-9B59-97D1AD8F8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955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EE30-A148-403B-913B-BFDEDC583FC7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CDD9-D2F3-41A2-9B59-97D1AD8F8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15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EE30-A148-403B-913B-BFDEDC583FC7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CDD9-D2F3-41A2-9B59-97D1AD8F8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33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EE30-A148-403B-913B-BFDEDC583FC7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CDD9-D2F3-41A2-9B59-97D1AD8F8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867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EE30-A148-403B-913B-BFDEDC583FC7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CDD9-D2F3-41A2-9B59-97D1AD8F8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25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EE30-A148-403B-913B-BFDEDC583FC7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CDD9-D2F3-41A2-9B59-97D1AD8F8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989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EE30-A148-403B-913B-BFDEDC583FC7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CDD9-D2F3-41A2-9B59-97D1AD8F8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32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EE30-A148-403B-913B-BFDEDC583FC7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0CDD9-D2F3-41A2-9B59-97D1AD8F8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67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EEE30-A148-403B-913B-BFDEDC583FC7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0CDD9-D2F3-41A2-9B59-97D1AD8F8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43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6366172" y="3962401"/>
            <a:ext cx="2313949" cy="450347"/>
            <a:chOff x="3090043" y="3205549"/>
            <a:chExt cx="2201912" cy="1321147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9" name="Rounded Rectangle 38"/>
            <p:cNvSpPr/>
            <p:nvPr/>
          </p:nvSpPr>
          <p:spPr>
            <a:xfrm>
              <a:off x="3090043" y="3205549"/>
              <a:ext cx="2201912" cy="1321147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No Insurance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0" name="Rounded Rectangle 4"/>
            <p:cNvSpPr/>
            <p:nvPr/>
          </p:nvSpPr>
          <p:spPr>
            <a:xfrm>
              <a:off x="3128738" y="3244244"/>
              <a:ext cx="2124522" cy="124375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>
                  <a:solidFill>
                    <a:schemeClr val="tx1"/>
                  </a:solidFill>
                </a:rPr>
                <a:t>No Insurance</a:t>
              </a:r>
              <a:endParaRPr lang="en-US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42" name="Rounded Rectangle 41"/>
          <p:cNvSpPr/>
          <p:nvPr/>
        </p:nvSpPr>
        <p:spPr>
          <a:xfrm>
            <a:off x="5972559" y="5054242"/>
            <a:ext cx="2990688" cy="1651359"/>
          </a:xfrm>
          <a:prstGeom prst="roundRect">
            <a:avLst>
              <a:gd name="adj" fmla="val 10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</a:rPr>
              <a:t>Dispense 3 day supply, give 28 day supply prescription, and on faxed referral form to Immunology, clearly note that this patient does not have insurance – tell patient that someone from Immunology will contact them on how to fill 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HIV </a:t>
            </a:r>
            <a:r>
              <a:rPr lang="en-US" sz="2800" dirty="0" err="1" smtClean="0"/>
              <a:t>nPEP</a:t>
            </a:r>
            <a:r>
              <a:rPr lang="en-US" sz="2800" dirty="0" smtClean="0"/>
              <a:t>* Process Algorithm - DRAFT</a:t>
            </a:r>
            <a:endParaRPr lang="en-US" sz="2800" dirty="0"/>
          </a:p>
        </p:txBody>
      </p:sp>
      <p:grpSp>
        <p:nvGrpSpPr>
          <p:cNvPr id="3" name="Group 2"/>
          <p:cNvGrpSpPr/>
          <p:nvPr/>
        </p:nvGrpSpPr>
        <p:grpSpPr>
          <a:xfrm>
            <a:off x="457200" y="990601"/>
            <a:ext cx="2057400" cy="1066800"/>
            <a:chOff x="7366" y="1003637"/>
            <a:chExt cx="2201912" cy="1321147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4" name="Rounded Rectangle 3"/>
            <p:cNvSpPr/>
            <p:nvPr/>
          </p:nvSpPr>
          <p:spPr>
            <a:xfrm>
              <a:off x="7366" y="1003637"/>
              <a:ext cx="2201912" cy="1321147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Rounded Rectangle 4"/>
            <p:cNvSpPr/>
            <p:nvPr/>
          </p:nvSpPr>
          <p:spPr>
            <a:xfrm>
              <a:off x="46061" y="1042332"/>
              <a:ext cx="2124522" cy="124375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>
                  <a:solidFill>
                    <a:schemeClr val="tx1"/>
                  </a:solidFill>
                </a:rPr>
                <a:t>Perform H&amp;P collect baseline labs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24947" y="2295274"/>
            <a:ext cx="2276422" cy="997452"/>
            <a:chOff x="3090043" y="1003637"/>
            <a:chExt cx="2201912" cy="1321147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7" name="Rounded Rectangle 6"/>
            <p:cNvSpPr/>
            <p:nvPr/>
          </p:nvSpPr>
          <p:spPr>
            <a:xfrm>
              <a:off x="3090043" y="1003637"/>
              <a:ext cx="2201912" cy="1321147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3128738" y="1042332"/>
              <a:ext cx="2124522" cy="124375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>
                  <a:solidFill>
                    <a:schemeClr val="tx1"/>
                  </a:solidFill>
                </a:rPr>
                <a:t>Note Insurance Coverage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 smtClean="0">
                  <a:solidFill>
                    <a:schemeClr val="tx1"/>
                  </a:solidFill>
                </a:rPr>
                <a:t>Confirm patient contact information</a:t>
              </a:r>
              <a:endParaRPr lang="en-US" sz="1200" dirty="0">
                <a:solidFill>
                  <a:schemeClr val="tx1"/>
                </a:solidFill>
              </a:endParaRP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>
                  <a:solidFill>
                    <a:schemeClr val="tx1"/>
                  </a:solidFill>
                </a:rPr>
                <a:t>: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84944" y="3508627"/>
            <a:ext cx="2276421" cy="1546321"/>
            <a:chOff x="6172720" y="972227"/>
            <a:chExt cx="2201912" cy="1352557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0" name="Rounded Rectangle 9"/>
            <p:cNvSpPr/>
            <p:nvPr/>
          </p:nvSpPr>
          <p:spPr>
            <a:xfrm>
              <a:off x="6172720" y="1003637"/>
              <a:ext cx="2201912" cy="1321147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6211415" y="972227"/>
              <a:ext cx="2124522" cy="132681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>
                  <a:solidFill>
                    <a:schemeClr val="tx1"/>
                  </a:solidFill>
                </a:rPr>
                <a:t>Determine need for </a:t>
              </a:r>
              <a:r>
                <a:rPr lang="en-US" sz="1200" kern="1200" dirty="0" err="1" smtClean="0">
                  <a:solidFill>
                    <a:schemeClr val="tx1"/>
                  </a:solidFill>
                </a:rPr>
                <a:t>nPEP</a:t>
              </a:r>
              <a:r>
                <a:rPr lang="en-US" sz="1200" kern="1200" dirty="0" smtClean="0">
                  <a:solidFill>
                    <a:schemeClr val="tx1"/>
                  </a:solidFill>
                </a:rPr>
                <a:t> medications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>
                  <a:solidFill>
                    <a:schemeClr val="tx1"/>
                  </a:solidFill>
                </a:rPr>
                <a:t>Refer to Clinical Algorithm on reverse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 smtClean="0">
                  <a:solidFill>
                    <a:schemeClr val="tx1"/>
                  </a:solidFill>
                </a:rPr>
                <a:t>Give patient the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nPEP</a:t>
              </a:r>
              <a:r>
                <a:rPr lang="en-US" sz="1200" dirty="0" smtClean="0">
                  <a:solidFill>
                    <a:schemeClr val="tx1"/>
                  </a:solidFill>
                </a:rPr>
                <a:t> brochure</a:t>
              </a:r>
              <a:endParaRPr lang="en-US" sz="1200" kern="1200" dirty="0" smtClean="0">
                <a:solidFill>
                  <a:schemeClr val="tx1"/>
                </a:solidFill>
              </a:endParaRP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>
                  <a:solidFill>
                    <a:schemeClr val="tx1"/>
                  </a:solidFill>
                </a:rPr>
                <a:t>-for any questions, call the immunologist on call</a:t>
              </a:r>
              <a:endParaRPr lang="en-US" sz="12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 rot="7379064">
            <a:off x="828899" y="5066174"/>
            <a:ext cx="466805" cy="546075"/>
            <a:chOff x="2403047" y="1391173"/>
            <a:chExt cx="466805" cy="546074"/>
          </a:xfrm>
        </p:grpSpPr>
        <p:sp>
          <p:nvSpPr>
            <p:cNvPr id="13" name="Right Arrow 12"/>
            <p:cNvSpPr/>
            <p:nvPr/>
          </p:nvSpPr>
          <p:spPr>
            <a:xfrm>
              <a:off x="2403047" y="1391173"/>
              <a:ext cx="466805" cy="54607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ight Arrow 4"/>
            <p:cNvSpPr/>
            <p:nvPr/>
          </p:nvSpPr>
          <p:spPr>
            <a:xfrm>
              <a:off x="2403047" y="1500388"/>
              <a:ext cx="326764" cy="3276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/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218627" y="5650300"/>
            <a:ext cx="1371600" cy="902900"/>
          </a:xfrm>
          <a:prstGeom prst="roundRect">
            <a:avLst>
              <a:gd name="adj" fmla="val 10000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sz="1200" dirty="0" smtClean="0">
                <a:solidFill>
                  <a:schemeClr val="tx1"/>
                </a:solidFill>
              </a:rPr>
              <a:t>No </a:t>
            </a:r>
            <a:r>
              <a:rPr lang="en-US" sz="1200" dirty="0" err="1" smtClean="0">
                <a:solidFill>
                  <a:schemeClr val="tx1"/>
                </a:solidFill>
              </a:rPr>
              <a:t>nPEP</a:t>
            </a:r>
            <a:r>
              <a:rPr lang="en-US" sz="1200" dirty="0" smtClean="0">
                <a:solidFill>
                  <a:schemeClr val="tx1"/>
                </a:solidFill>
              </a:rPr>
              <a:t> and no follow-up needed then nothing further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828800" y="5623851"/>
            <a:ext cx="1852904" cy="902900"/>
          </a:xfrm>
          <a:prstGeom prst="roundRect">
            <a:avLst>
              <a:gd name="adj" fmla="val 10000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sz="1200" dirty="0" smtClean="0">
                <a:solidFill>
                  <a:schemeClr val="tx1"/>
                </a:solidFill>
              </a:rPr>
              <a:t>No </a:t>
            </a:r>
            <a:r>
              <a:rPr lang="en-US" sz="1200" dirty="0" err="1" smtClean="0">
                <a:solidFill>
                  <a:schemeClr val="tx1"/>
                </a:solidFill>
              </a:rPr>
              <a:t>nPEP</a:t>
            </a:r>
            <a:r>
              <a:rPr lang="en-US" sz="1200" dirty="0" smtClean="0">
                <a:solidFill>
                  <a:schemeClr val="tx1"/>
                </a:solidFill>
              </a:rPr>
              <a:t> but needs Immunology follow-up, fax referral form to Immunology at x4385</a:t>
            </a:r>
            <a:endParaRPr lang="en-US" sz="1200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 rot="3148658">
            <a:off x="2165755" y="5099315"/>
            <a:ext cx="466805" cy="546075"/>
            <a:chOff x="2403047" y="1391173"/>
            <a:chExt cx="466805" cy="546074"/>
          </a:xfrm>
        </p:grpSpPr>
        <p:sp>
          <p:nvSpPr>
            <p:cNvPr id="21" name="Right Arrow 20"/>
            <p:cNvSpPr/>
            <p:nvPr/>
          </p:nvSpPr>
          <p:spPr>
            <a:xfrm>
              <a:off x="2403047" y="1391173"/>
              <a:ext cx="466805" cy="54607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ight Arrow 4"/>
            <p:cNvSpPr/>
            <p:nvPr/>
          </p:nvSpPr>
          <p:spPr>
            <a:xfrm>
              <a:off x="2403047" y="1500388"/>
              <a:ext cx="326764" cy="3276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/>
            </a:p>
          </p:txBody>
        </p:sp>
      </p:grpSp>
      <p:sp>
        <p:nvSpPr>
          <p:cNvPr id="24" name="Rounded Rectangle 23"/>
          <p:cNvSpPr/>
          <p:nvPr/>
        </p:nvSpPr>
        <p:spPr>
          <a:xfrm>
            <a:off x="3242445" y="4293704"/>
            <a:ext cx="2459265" cy="942801"/>
          </a:xfrm>
          <a:prstGeom prst="roundRect">
            <a:avLst>
              <a:gd name="adj" fmla="val 10000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nPEP</a:t>
            </a:r>
            <a:r>
              <a:rPr lang="en-US" dirty="0" smtClean="0">
                <a:solidFill>
                  <a:schemeClr val="tx1"/>
                </a:solidFill>
              </a:rPr>
              <a:t> Prescribed –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1200" dirty="0" smtClean="0">
                <a:solidFill>
                  <a:schemeClr val="tx1"/>
                </a:solidFill>
              </a:rPr>
              <a:t>fax referral form to Immunology at x4385</a:t>
            </a:r>
            <a:endParaRPr lang="en-US" sz="1200" dirty="0">
              <a:solidFill>
                <a:schemeClr val="tx1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11256" y="4166493"/>
            <a:ext cx="466805" cy="546074"/>
            <a:chOff x="2403047" y="1391173"/>
            <a:chExt cx="466805" cy="546074"/>
          </a:xfrm>
        </p:grpSpPr>
        <p:sp>
          <p:nvSpPr>
            <p:cNvPr id="27" name="Right Arrow 26"/>
            <p:cNvSpPr/>
            <p:nvPr/>
          </p:nvSpPr>
          <p:spPr>
            <a:xfrm>
              <a:off x="2403047" y="1391173"/>
              <a:ext cx="466805" cy="54607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ight Arrow 4"/>
            <p:cNvSpPr/>
            <p:nvPr/>
          </p:nvSpPr>
          <p:spPr>
            <a:xfrm>
              <a:off x="2403047" y="1500388"/>
              <a:ext cx="326764" cy="3276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/>
            </a:p>
          </p:txBody>
        </p:sp>
      </p:grpSp>
      <p:sp>
        <p:nvSpPr>
          <p:cNvPr id="30" name="Rounded Rectangle 29"/>
          <p:cNvSpPr/>
          <p:nvPr/>
        </p:nvSpPr>
        <p:spPr>
          <a:xfrm>
            <a:off x="4103487" y="3283454"/>
            <a:ext cx="2313949" cy="450347"/>
          </a:xfrm>
          <a:prstGeom prst="roundRect">
            <a:avLst>
              <a:gd name="adj" fmla="val 1000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Has Insurance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3481990" y="1204063"/>
            <a:ext cx="1722823" cy="1615337"/>
          </a:xfrm>
          <a:prstGeom prst="roundRect">
            <a:avLst>
              <a:gd name="adj" fmla="val 1000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sz="1400" u="sng" dirty="0" smtClean="0">
                <a:solidFill>
                  <a:schemeClr val="tx1"/>
                </a:solidFill>
              </a:rPr>
              <a:t>Apple Pharmacy </a:t>
            </a:r>
            <a:r>
              <a:rPr lang="en-US" sz="1400" b="1" u="sng" dirty="0" smtClean="0">
                <a:solidFill>
                  <a:schemeClr val="tx1"/>
                </a:solidFill>
              </a:rPr>
              <a:t>Open</a:t>
            </a:r>
            <a:r>
              <a:rPr lang="en-US" sz="1400" u="sng" dirty="0" smtClean="0">
                <a:solidFill>
                  <a:schemeClr val="tx1"/>
                </a:solidFill>
              </a:rPr>
              <a:t>:  </a:t>
            </a:r>
            <a:r>
              <a:rPr lang="en-US" sz="1400" dirty="0" smtClean="0">
                <a:solidFill>
                  <a:schemeClr val="tx1"/>
                </a:solidFill>
              </a:rPr>
              <a:t>Send to pharmacy and give prescription for 28 days – confirm receipt of meds before D/C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5924714" y="929083"/>
            <a:ext cx="1722823" cy="1949952"/>
          </a:xfrm>
          <a:prstGeom prst="roundRect">
            <a:avLst>
              <a:gd name="adj" fmla="val 1000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sz="1400" u="sng" dirty="0" smtClean="0">
                <a:solidFill>
                  <a:schemeClr val="tx1"/>
                </a:solidFill>
              </a:rPr>
              <a:t>Apple Pharmacy </a:t>
            </a:r>
            <a:r>
              <a:rPr lang="en-US" sz="1400" b="1" u="sng" dirty="0" smtClean="0">
                <a:solidFill>
                  <a:schemeClr val="tx1"/>
                </a:solidFill>
              </a:rPr>
              <a:t>Closed</a:t>
            </a:r>
            <a:r>
              <a:rPr lang="en-US" sz="1400" u="sng" dirty="0" smtClean="0">
                <a:solidFill>
                  <a:schemeClr val="tx1"/>
                </a:solidFill>
              </a:rPr>
              <a:t>: </a:t>
            </a:r>
            <a:r>
              <a:rPr lang="en-US" sz="1400" dirty="0" smtClean="0">
                <a:solidFill>
                  <a:schemeClr val="tx1"/>
                </a:solidFill>
              </a:rPr>
              <a:t> Dispense 3 day supply and give 28 day prescription; recommend going to their pharmacy (or Apple) as soon as possible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44" name="Group 43"/>
          <p:cNvGrpSpPr/>
          <p:nvPr/>
        </p:nvGrpSpPr>
        <p:grpSpPr>
          <a:xfrm rot="18170413">
            <a:off x="4525190" y="3721879"/>
            <a:ext cx="466805" cy="546075"/>
            <a:chOff x="2403047" y="1391173"/>
            <a:chExt cx="466805" cy="546074"/>
          </a:xfrm>
        </p:grpSpPr>
        <p:sp>
          <p:nvSpPr>
            <p:cNvPr id="45" name="Right Arrow 44"/>
            <p:cNvSpPr/>
            <p:nvPr/>
          </p:nvSpPr>
          <p:spPr>
            <a:xfrm>
              <a:off x="2403047" y="1391173"/>
              <a:ext cx="466805" cy="54607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Right Arrow 4"/>
            <p:cNvSpPr/>
            <p:nvPr/>
          </p:nvSpPr>
          <p:spPr>
            <a:xfrm>
              <a:off x="2403047" y="1500388"/>
              <a:ext cx="326764" cy="3276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/>
            </a:p>
          </p:txBody>
        </p:sp>
      </p:grpSp>
      <p:grpSp>
        <p:nvGrpSpPr>
          <p:cNvPr id="47" name="Group 46"/>
          <p:cNvGrpSpPr/>
          <p:nvPr/>
        </p:nvGrpSpPr>
        <p:grpSpPr>
          <a:xfrm rot="16200000">
            <a:off x="4369237" y="2798205"/>
            <a:ext cx="424419" cy="546076"/>
            <a:chOff x="2403047" y="1391173"/>
            <a:chExt cx="466805" cy="546074"/>
          </a:xfrm>
        </p:grpSpPr>
        <p:sp>
          <p:nvSpPr>
            <p:cNvPr id="48" name="Right Arrow 47"/>
            <p:cNvSpPr/>
            <p:nvPr/>
          </p:nvSpPr>
          <p:spPr>
            <a:xfrm>
              <a:off x="2403047" y="1391173"/>
              <a:ext cx="466805" cy="54607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Right Arrow 4"/>
            <p:cNvSpPr/>
            <p:nvPr/>
          </p:nvSpPr>
          <p:spPr>
            <a:xfrm>
              <a:off x="2403047" y="1500388"/>
              <a:ext cx="326764" cy="3276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/>
            </a:p>
          </p:txBody>
        </p:sp>
      </p:grpSp>
      <p:grpSp>
        <p:nvGrpSpPr>
          <p:cNvPr id="50" name="Group 49"/>
          <p:cNvGrpSpPr/>
          <p:nvPr/>
        </p:nvGrpSpPr>
        <p:grpSpPr>
          <a:xfrm rot="17407782">
            <a:off x="5581311" y="2829443"/>
            <a:ext cx="480060" cy="394391"/>
            <a:chOff x="2403047" y="1391173"/>
            <a:chExt cx="466805" cy="546074"/>
          </a:xfrm>
        </p:grpSpPr>
        <p:sp>
          <p:nvSpPr>
            <p:cNvPr id="51" name="Right Arrow 50"/>
            <p:cNvSpPr/>
            <p:nvPr/>
          </p:nvSpPr>
          <p:spPr>
            <a:xfrm>
              <a:off x="2403047" y="1391173"/>
              <a:ext cx="466805" cy="54607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Right Arrow 4"/>
            <p:cNvSpPr/>
            <p:nvPr/>
          </p:nvSpPr>
          <p:spPr>
            <a:xfrm>
              <a:off x="2403047" y="1500388"/>
              <a:ext cx="326764" cy="3276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701710" y="4351522"/>
            <a:ext cx="466805" cy="546074"/>
            <a:chOff x="2403047" y="1391173"/>
            <a:chExt cx="466805" cy="546074"/>
          </a:xfrm>
        </p:grpSpPr>
        <p:sp>
          <p:nvSpPr>
            <p:cNvPr id="54" name="Right Arrow 53"/>
            <p:cNvSpPr/>
            <p:nvPr/>
          </p:nvSpPr>
          <p:spPr>
            <a:xfrm>
              <a:off x="2403047" y="1391173"/>
              <a:ext cx="466805" cy="54607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Right Arrow 4"/>
            <p:cNvSpPr/>
            <p:nvPr/>
          </p:nvSpPr>
          <p:spPr>
            <a:xfrm>
              <a:off x="2403047" y="1500388"/>
              <a:ext cx="326764" cy="3276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/>
            </a:p>
          </p:txBody>
        </p:sp>
      </p:grpSp>
      <p:grpSp>
        <p:nvGrpSpPr>
          <p:cNvPr id="56" name="Group 55"/>
          <p:cNvGrpSpPr/>
          <p:nvPr/>
        </p:nvGrpSpPr>
        <p:grpSpPr>
          <a:xfrm rot="5400000">
            <a:off x="7353582" y="4456166"/>
            <a:ext cx="466805" cy="546075"/>
            <a:chOff x="2403047" y="1391173"/>
            <a:chExt cx="466805" cy="546074"/>
          </a:xfrm>
        </p:grpSpPr>
        <p:sp>
          <p:nvSpPr>
            <p:cNvPr id="57" name="Right Arrow 56"/>
            <p:cNvSpPr/>
            <p:nvPr/>
          </p:nvSpPr>
          <p:spPr>
            <a:xfrm>
              <a:off x="2403047" y="1391173"/>
              <a:ext cx="466805" cy="54607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Right Arrow 4"/>
            <p:cNvSpPr/>
            <p:nvPr/>
          </p:nvSpPr>
          <p:spPr>
            <a:xfrm>
              <a:off x="2403047" y="1500388"/>
              <a:ext cx="326764" cy="3276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3124200" y="6560543"/>
            <a:ext cx="27911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*non-occupational post-exposure prophylaxis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79736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sz="2500" dirty="0" err="1" smtClean="0"/>
              <a:t>nPEP</a:t>
            </a:r>
            <a:r>
              <a:rPr lang="en-US" sz="2500" dirty="0" smtClean="0"/>
              <a:t>* Clinical Decision Making Algorithm for Significant Potential HIV Exposure - DRAFT</a:t>
            </a:r>
            <a:endParaRPr lang="en-US" sz="25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275761281"/>
              </p:ext>
            </p:extLst>
          </p:nvPr>
        </p:nvGraphicFramePr>
        <p:xfrm>
          <a:off x="457200" y="1219200"/>
          <a:ext cx="82296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4692568" y="1249602"/>
            <a:ext cx="3537031" cy="1036397"/>
            <a:chOff x="3543330" y="2590805"/>
            <a:chExt cx="2166900" cy="2100260"/>
          </a:xfrm>
        </p:grpSpPr>
        <p:sp>
          <p:nvSpPr>
            <p:cNvPr id="8" name="Rounded Rectangle 7"/>
            <p:cNvSpPr/>
            <p:nvPr/>
          </p:nvSpPr>
          <p:spPr>
            <a:xfrm>
              <a:off x="3543330" y="2590805"/>
              <a:ext cx="2166900" cy="210026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en-US" sz="1600" b="1" dirty="0" smtClean="0"/>
                <a:t>Exposure &gt; 72 hours </a:t>
              </a:r>
              <a:r>
                <a:rPr lang="en-US" sz="1400" dirty="0" smtClean="0"/>
                <a:t>then NO  </a:t>
              </a:r>
              <a:r>
                <a:rPr lang="en-US" sz="1400" dirty="0" err="1" smtClean="0"/>
                <a:t>nPEP</a:t>
              </a:r>
              <a:r>
                <a:rPr lang="en-US" sz="1400" dirty="0" smtClean="0"/>
                <a:t> meds- must follow up in Immunology and/or Child Protection (especially for high risk exposures) for further testing</a:t>
              </a:r>
              <a:endParaRPr lang="en-US" sz="1400" dirty="0"/>
            </a:p>
          </p:txBody>
        </p:sp>
        <p:sp>
          <p:nvSpPr>
            <p:cNvPr id="9" name="Rounded Rectangle 4"/>
            <p:cNvSpPr/>
            <p:nvPr/>
          </p:nvSpPr>
          <p:spPr>
            <a:xfrm>
              <a:off x="3619490" y="3467085"/>
              <a:ext cx="2090740" cy="12239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300" kern="12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597102" y="4844028"/>
            <a:ext cx="3971011" cy="1733080"/>
            <a:chOff x="4123573" y="4114802"/>
            <a:chExt cx="4106026" cy="1468308"/>
          </a:xfrm>
        </p:grpSpPr>
        <p:sp>
          <p:nvSpPr>
            <p:cNvPr id="14" name="Rounded Rectangle 13"/>
            <p:cNvSpPr/>
            <p:nvPr/>
          </p:nvSpPr>
          <p:spPr>
            <a:xfrm>
              <a:off x="4123573" y="4114802"/>
              <a:ext cx="4106026" cy="146830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4166578" y="4157807"/>
              <a:ext cx="4020016" cy="13822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100" kern="1200" dirty="0" smtClean="0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4834313" y="4844028"/>
            <a:ext cx="37338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400" b="1" dirty="0" smtClean="0"/>
              <a:t>Higher Risk  – 2 meds above PLUS</a:t>
            </a:r>
          </a:p>
          <a:p>
            <a:pPr lvl="0" algn="ctr"/>
            <a:r>
              <a:rPr lang="en-US" sz="1200" dirty="0" err="1" smtClean="0"/>
              <a:t>Reyataz</a:t>
            </a:r>
            <a:r>
              <a:rPr lang="en-US" sz="1200" dirty="0" smtClean="0"/>
              <a:t> (</a:t>
            </a:r>
            <a:r>
              <a:rPr lang="en-US" sz="1200" dirty="0" err="1" smtClean="0"/>
              <a:t>atazanavir</a:t>
            </a:r>
            <a:r>
              <a:rPr lang="en-US" sz="1200" dirty="0" smtClean="0"/>
              <a:t>) BID:  150 mg/dose (15-25 kg), </a:t>
            </a:r>
            <a:br>
              <a:rPr lang="en-US" sz="1200" dirty="0" smtClean="0"/>
            </a:br>
            <a:r>
              <a:rPr lang="en-US" sz="1200" dirty="0" smtClean="0"/>
              <a:t>200 mg (25-32 kg), </a:t>
            </a:r>
            <a:br>
              <a:rPr lang="en-US" sz="1200" dirty="0" smtClean="0"/>
            </a:br>
            <a:r>
              <a:rPr lang="en-US" sz="1200" dirty="0" smtClean="0"/>
              <a:t>250 mg (32 to 35 kg )</a:t>
            </a:r>
          </a:p>
          <a:p>
            <a:pPr lvl="0" algn="ctr"/>
            <a:r>
              <a:rPr lang="en-US" sz="1200" b="1" dirty="0" smtClean="0"/>
              <a:t>AND</a:t>
            </a:r>
            <a:r>
              <a:rPr lang="en-US" sz="1200" dirty="0" smtClean="0"/>
              <a:t> </a:t>
            </a:r>
            <a:r>
              <a:rPr lang="en-US" sz="1200" dirty="0" err="1" smtClean="0"/>
              <a:t>Norvir</a:t>
            </a:r>
            <a:r>
              <a:rPr lang="en-US" sz="1200" dirty="0" smtClean="0"/>
              <a:t>  100 mg</a:t>
            </a:r>
          </a:p>
          <a:p>
            <a:pPr lvl="0" algn="ctr"/>
            <a:r>
              <a:rPr lang="en-US" sz="1200" b="1" dirty="0" smtClean="0"/>
              <a:t>OR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err="1" smtClean="0"/>
              <a:t>Kaletra</a:t>
            </a:r>
            <a:r>
              <a:rPr lang="en-US" sz="1200" dirty="0" smtClean="0"/>
              <a:t> (</a:t>
            </a:r>
            <a:r>
              <a:rPr lang="en-US" sz="1200" dirty="0" err="1" smtClean="0"/>
              <a:t>lopinavir</a:t>
            </a:r>
            <a:r>
              <a:rPr lang="en-US" sz="1200" dirty="0" smtClean="0"/>
              <a:t>/ritonavir) 20 mg/kg/day divided BID (max 400 mg/dose)</a:t>
            </a:r>
          </a:p>
          <a:p>
            <a:pPr lvl="0" algn="ctr"/>
            <a:endParaRPr lang="en-US" sz="1200" dirty="0" smtClean="0"/>
          </a:p>
        </p:txBody>
      </p:sp>
      <p:grpSp>
        <p:nvGrpSpPr>
          <p:cNvPr id="17" name="Group 16"/>
          <p:cNvGrpSpPr/>
          <p:nvPr/>
        </p:nvGrpSpPr>
        <p:grpSpPr>
          <a:xfrm rot="1019309">
            <a:off x="3904991" y="4531371"/>
            <a:ext cx="696819" cy="1020558"/>
            <a:chOff x="3512364" y="2318361"/>
            <a:chExt cx="438141" cy="918821"/>
          </a:xfrm>
        </p:grpSpPr>
        <p:sp>
          <p:nvSpPr>
            <p:cNvPr id="18" name="Right Arrow 17"/>
            <p:cNvSpPr/>
            <p:nvPr/>
          </p:nvSpPr>
          <p:spPr>
            <a:xfrm rot="21299765">
              <a:off x="3512364" y="2318361"/>
              <a:ext cx="438141" cy="918821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Right Arrow 4"/>
            <p:cNvSpPr/>
            <p:nvPr/>
          </p:nvSpPr>
          <p:spPr>
            <a:xfrm rot="21299765">
              <a:off x="3512614" y="2507857"/>
              <a:ext cx="306699" cy="5512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800" kern="120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873034" y="3868146"/>
            <a:ext cx="5330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LOW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3894442" y="4801321"/>
            <a:ext cx="567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HIGH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274983" y="5323217"/>
            <a:ext cx="3276600" cy="123110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High Risk Exposures:</a:t>
            </a:r>
          </a:p>
          <a:p>
            <a:r>
              <a:rPr lang="en-US" sz="1200" dirty="0" smtClean="0"/>
              <a:t>Known HIV positive contact, visible trauma and/or secretions, anal penetration, and other factors (call Immunology if assistance is needed)</a:t>
            </a:r>
          </a:p>
          <a:p>
            <a:r>
              <a:rPr lang="en-US" sz="1200" dirty="0" smtClean="0"/>
              <a:t>Prevention efficacy is increased by use of 3 drugs, but it also decreases compliance</a:t>
            </a:r>
          </a:p>
        </p:txBody>
      </p:sp>
      <p:grpSp>
        <p:nvGrpSpPr>
          <p:cNvPr id="23" name="Group 22"/>
          <p:cNvGrpSpPr/>
          <p:nvPr/>
        </p:nvGrpSpPr>
        <p:grpSpPr>
          <a:xfrm rot="5400000">
            <a:off x="2035976" y="3404569"/>
            <a:ext cx="466805" cy="546075"/>
            <a:chOff x="2403047" y="1391173"/>
            <a:chExt cx="466805" cy="546074"/>
          </a:xfrm>
        </p:grpSpPr>
        <p:sp>
          <p:nvSpPr>
            <p:cNvPr id="24" name="Right Arrow 23"/>
            <p:cNvSpPr/>
            <p:nvPr/>
          </p:nvSpPr>
          <p:spPr>
            <a:xfrm>
              <a:off x="2403047" y="1391173"/>
              <a:ext cx="466805" cy="54607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ight Arrow 4"/>
            <p:cNvSpPr/>
            <p:nvPr/>
          </p:nvSpPr>
          <p:spPr>
            <a:xfrm>
              <a:off x="2403047" y="1500388"/>
              <a:ext cx="326764" cy="3276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172662" y="1497572"/>
            <a:ext cx="466805" cy="546075"/>
            <a:chOff x="2403047" y="1391173"/>
            <a:chExt cx="466805" cy="546074"/>
          </a:xfrm>
        </p:grpSpPr>
        <p:sp>
          <p:nvSpPr>
            <p:cNvPr id="28" name="Right Arrow 27"/>
            <p:cNvSpPr/>
            <p:nvPr/>
          </p:nvSpPr>
          <p:spPr>
            <a:xfrm>
              <a:off x="2403047" y="1391173"/>
              <a:ext cx="466805" cy="54607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ight Arrow 4"/>
            <p:cNvSpPr/>
            <p:nvPr/>
          </p:nvSpPr>
          <p:spPr>
            <a:xfrm>
              <a:off x="2403047" y="1500388"/>
              <a:ext cx="326764" cy="3276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/>
            </a:p>
          </p:txBody>
        </p:sp>
      </p:grpSp>
      <p:cxnSp>
        <p:nvCxnSpPr>
          <p:cNvPr id="31" name="Straight Connector 30"/>
          <p:cNvCxnSpPr/>
          <p:nvPr/>
        </p:nvCxnSpPr>
        <p:spPr>
          <a:xfrm>
            <a:off x="4454106" y="2514600"/>
            <a:ext cx="411400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124200" y="6560543"/>
            <a:ext cx="27911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*non-occupational post-exposure prophylaxis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87741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7419</TotalTime>
  <Words>310</Words>
  <Application>Microsoft Office PowerPoint</Application>
  <PresentationFormat>On-screen Show (4:3)</PresentationFormat>
  <Paragraphs>39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HIV nPEP* Process Algorithm - DRAFT</vt:lpstr>
      <vt:lpstr>nPEP* Clinical Decision Making Algorithm for Significant Potential HIV Exposure - DRAFT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Foster, Jill</dc:creator>
  <cp:lastModifiedBy>Foster, Jill</cp:lastModifiedBy>
  <cp:revision>16</cp:revision>
  <dcterms:created xsi:type="dcterms:W3CDTF">2011-10-19T15:36:40Z</dcterms:created>
  <dcterms:modified xsi:type="dcterms:W3CDTF">2012-05-22T17:51:06Z</dcterms:modified>
</cp:coreProperties>
</file>