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7FCCDE-97CE-536B-779D-28379BEF3162}" v="80" dt="2023-05-01T17:14:36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Boova-Turner" userId="S::rboova-turner@mannapa.org::310bf166-6c7c-4344-84ca-2ac36855ca52" providerId="AD" clId="Web-{FF7FCCDE-97CE-536B-779D-28379BEF3162}"/>
    <pc:docChg chg="modSld">
      <pc:chgData name="Rebecca Boova-Turner" userId="S::rboova-turner@mannapa.org::310bf166-6c7c-4344-84ca-2ac36855ca52" providerId="AD" clId="Web-{FF7FCCDE-97CE-536B-779D-28379BEF3162}" dt="2023-05-01T17:14:36.262" v="76" actId="20577"/>
      <pc:docMkLst>
        <pc:docMk/>
      </pc:docMkLst>
      <pc:sldChg chg="modSp">
        <pc:chgData name="Rebecca Boova-Turner" userId="S::rboova-turner@mannapa.org::310bf166-6c7c-4344-84ca-2ac36855ca52" providerId="AD" clId="Web-{FF7FCCDE-97CE-536B-779D-28379BEF3162}" dt="2023-05-01T17:13:59.980" v="74" actId="20577"/>
        <pc:sldMkLst>
          <pc:docMk/>
          <pc:sldMk cId="1918196556" sldId="256"/>
        </pc:sldMkLst>
        <pc:spChg chg="mod">
          <ac:chgData name="Rebecca Boova-Turner" userId="S::rboova-turner@mannapa.org::310bf166-6c7c-4344-84ca-2ac36855ca52" providerId="AD" clId="Web-{FF7FCCDE-97CE-536B-779D-28379BEF3162}" dt="2023-05-01T17:13:59.980" v="74" actId="20577"/>
          <ac:spMkLst>
            <pc:docMk/>
            <pc:sldMk cId="1918196556" sldId="256"/>
            <ac:spMk id="3" creationId="{67D54A67-F314-4692-B1A7-722AFDDB5592}"/>
          </ac:spMkLst>
        </pc:spChg>
      </pc:sldChg>
      <pc:sldChg chg="modSp">
        <pc:chgData name="Rebecca Boova-Turner" userId="S::rboova-turner@mannapa.org::310bf166-6c7c-4344-84ca-2ac36855ca52" providerId="AD" clId="Web-{FF7FCCDE-97CE-536B-779D-28379BEF3162}" dt="2023-05-01T17:04:17.421" v="48" actId="20577"/>
        <pc:sldMkLst>
          <pc:docMk/>
          <pc:sldMk cId="2054769191" sldId="258"/>
        </pc:sldMkLst>
        <pc:spChg chg="mod">
          <ac:chgData name="Rebecca Boova-Turner" userId="S::rboova-turner@mannapa.org::310bf166-6c7c-4344-84ca-2ac36855ca52" providerId="AD" clId="Web-{FF7FCCDE-97CE-536B-779D-28379BEF3162}" dt="2023-05-01T17:04:17.421" v="48" actId="20577"/>
          <ac:spMkLst>
            <pc:docMk/>
            <pc:sldMk cId="2054769191" sldId="258"/>
            <ac:spMk id="3" creationId="{5AB6EB8F-8AF3-4A99-9EF3-D32B08870A66}"/>
          </ac:spMkLst>
        </pc:spChg>
      </pc:sldChg>
      <pc:sldChg chg="modSp">
        <pc:chgData name="Rebecca Boova-Turner" userId="S::rboova-turner@mannapa.org::310bf166-6c7c-4344-84ca-2ac36855ca52" providerId="AD" clId="Web-{FF7FCCDE-97CE-536B-779D-28379BEF3162}" dt="2023-05-01T17:14:36.262" v="76" actId="20577"/>
        <pc:sldMkLst>
          <pc:docMk/>
          <pc:sldMk cId="1147290864" sldId="262"/>
        </pc:sldMkLst>
        <pc:spChg chg="mod">
          <ac:chgData name="Rebecca Boova-Turner" userId="S::rboova-turner@mannapa.org::310bf166-6c7c-4344-84ca-2ac36855ca52" providerId="AD" clId="Web-{FF7FCCDE-97CE-536B-779D-28379BEF3162}" dt="2023-05-01T17:14:36.262" v="76" actId="20577"/>
          <ac:spMkLst>
            <pc:docMk/>
            <pc:sldMk cId="1147290864" sldId="262"/>
            <ac:spMk id="3" creationId="{430452AC-A679-402B-9543-CAB37BE796D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7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5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6473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02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20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5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94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4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2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3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6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9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89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FD840-DA65-433D-9230-0678DC1878E3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8BBDB8-2BDE-4227-A32D-73D2A028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4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1F0C-410F-4BCC-B305-EE726D17A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5182" y="952653"/>
            <a:ext cx="8338821" cy="2648063"/>
          </a:xfrm>
        </p:spPr>
        <p:txBody>
          <a:bodyPr/>
          <a:lstStyle/>
          <a:p>
            <a:pPr algn="ctr"/>
            <a:r>
              <a:rPr lang="en-US" sz="6000" dirty="0"/>
              <a:t>Pediatric Medically-Tailored Meal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54A67-F314-4692-B1A7-722AFDDB5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5087" y="5162333"/>
            <a:ext cx="7766936" cy="16117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Rebecca </a:t>
            </a:r>
            <a:r>
              <a:rPr lang="en-US" err="1"/>
              <a:t>Boova</a:t>
            </a:r>
            <a:r>
              <a:rPr lang="en-US" dirty="0"/>
              <a:t>-Turner, MS, RD, LDN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Healthcare Partnerships Manager, MANNA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Nicole Laverty, RDN, LDN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Director of </a:t>
            </a:r>
            <a:r>
              <a:rPr lang="en-US" dirty="0"/>
              <a:t>Nutrition</a:t>
            </a:r>
            <a:r>
              <a:rPr lang="en-US" sz="1800" dirty="0"/>
              <a:t> &amp; Client </a:t>
            </a:r>
            <a:r>
              <a:rPr lang="en-US" dirty="0"/>
              <a:t>services,</a:t>
            </a:r>
            <a:r>
              <a:rPr lang="en-US" sz="1800" dirty="0"/>
              <a:t> MANNA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Katherine Kremer, </a:t>
            </a:r>
            <a:r>
              <a:rPr lang="en-US" dirty="0"/>
              <a:t>RDN</a:t>
            </a:r>
            <a:r>
              <a:rPr lang="en-US" sz="1800" dirty="0"/>
              <a:t>, LDN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Manager, Clinical </a:t>
            </a:r>
            <a:r>
              <a:rPr lang="en-US" dirty="0"/>
              <a:t>Connections,</a:t>
            </a:r>
            <a:r>
              <a:rPr lang="en-US" sz="1800" dirty="0"/>
              <a:t> HPP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86C90D-CD0D-49CF-8C36-303B5042A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3" y="5553159"/>
            <a:ext cx="1344977" cy="13449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1DCB28-3C09-4E8B-B09F-D727E7515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57835" r="64904" b="31624"/>
          <a:stretch/>
        </p:blipFill>
        <p:spPr bwMode="auto">
          <a:xfrm>
            <a:off x="1607670" y="5871323"/>
            <a:ext cx="1536724" cy="902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819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8A12-962B-440D-A249-7492B13B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Pediatric Medically-Tailored Meal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32328-9AC0-4FA8-8E6F-791A46EC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851130" cy="433372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Value-based program: St. Chris + HPP + MANNA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Who qualifies: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Pediatric HPP Medicaid Members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Diagnosis: Diabetes, HTN, High-risk Pregnancy, elevated BMI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Services Provided: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Home-delivered meals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Nutrition education by RDN’s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</a:rPr>
              <a:t>Connection with HPP Care Coordinator throughout duration of program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Service duration: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12 weeks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8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5719-473E-44D7-BB19-964142FE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Provided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6EB8F-8AF3-4A99-9EF3-D32B08870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4388"/>
            <a:ext cx="8596668" cy="50400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Meals prepared using fresh ingredients</a:t>
            </a:r>
          </a:p>
          <a:p>
            <a:pPr lvl="1"/>
            <a:r>
              <a:rPr lang="en-US" sz="1800" dirty="0"/>
              <a:t>Delivered frozen</a:t>
            </a:r>
          </a:p>
          <a:p>
            <a:pPr lvl="1"/>
            <a:r>
              <a:rPr lang="en-US" sz="1800" dirty="0"/>
              <a:t>21 meals/week (breakfast, lunch, dinner, dessert &amp; snack for each day)</a:t>
            </a:r>
          </a:p>
          <a:p>
            <a:pPr lvl="2"/>
            <a:r>
              <a:rPr lang="en-US" sz="1600" dirty="0"/>
              <a:t>Supplemental meal options</a:t>
            </a:r>
          </a:p>
          <a:p>
            <a:pPr lvl="1"/>
            <a:r>
              <a:rPr lang="en-US" sz="1800" dirty="0"/>
              <a:t>Offer 11 diet modifications</a:t>
            </a:r>
          </a:p>
          <a:p>
            <a:pPr lvl="1"/>
            <a:r>
              <a:rPr lang="en-US" sz="1800" dirty="0"/>
              <a:t>Adult &amp; Children’s menu (ages 2-12)</a:t>
            </a:r>
          </a:p>
          <a:p>
            <a:pPr lvl="1"/>
            <a:r>
              <a:rPr lang="en-US" sz="1800" dirty="0"/>
              <a:t>Nutrition labels on each meal</a:t>
            </a:r>
          </a:p>
          <a:p>
            <a:pPr lvl="1"/>
            <a:r>
              <a:rPr lang="en-US" sz="1800" dirty="0"/>
              <a:t>Welcome booklet provided with storage/heating instructions</a:t>
            </a:r>
          </a:p>
          <a:p>
            <a:r>
              <a:rPr lang="en-US" sz="2000" dirty="0"/>
              <a:t>Nutrition Counseling</a:t>
            </a:r>
          </a:p>
          <a:p>
            <a:pPr lvl="1"/>
            <a:r>
              <a:rPr lang="en-US" sz="1800" dirty="0"/>
              <a:t>Conducted by RDN’s telephonically or virtually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A9B8E-339B-4A5D-957F-729549811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11" y="379411"/>
            <a:ext cx="1344977" cy="134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6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31F9-BFA5-4682-BE51-70EE15F87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 Modifications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8E573-02AA-4CA8-B02D-E36B9BA9F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84" t="34386" r="27369" b="28148"/>
          <a:stretch/>
        </p:blipFill>
        <p:spPr>
          <a:xfrm>
            <a:off x="677334" y="1716504"/>
            <a:ext cx="8606844" cy="370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BCEC62A-E549-4ECD-A63C-C209604CB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3" t="14801" r="21560" b="7161"/>
          <a:stretch/>
        </p:blipFill>
        <p:spPr>
          <a:xfrm>
            <a:off x="520117" y="325072"/>
            <a:ext cx="8514371" cy="62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F07B-B144-4B60-B580-D70D9C5B1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F91C2-7969-47A8-8367-3184B75C4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492943" cy="3880773"/>
          </a:xfrm>
        </p:spPr>
        <p:txBody>
          <a:bodyPr>
            <a:normAutofit/>
          </a:bodyPr>
          <a:lstStyle/>
          <a:p>
            <a:r>
              <a:rPr lang="en-US" dirty="0"/>
              <a:t>Complete the referral form</a:t>
            </a:r>
          </a:p>
          <a:p>
            <a:pPr lvl="1"/>
            <a:r>
              <a:rPr lang="en-US" dirty="0"/>
              <a:t>Fax form to HPP Healthy Kids</a:t>
            </a:r>
          </a:p>
          <a:p>
            <a:pPr lvl="1"/>
            <a:r>
              <a:rPr lang="en-US" dirty="0"/>
              <a:t>HPP will forward referral to MANNA</a:t>
            </a:r>
          </a:p>
          <a:p>
            <a:pPr lvl="1"/>
            <a:r>
              <a:rPr lang="en-US" dirty="0"/>
              <a:t>MANNA will outreach to patient- 2-3 business days</a:t>
            </a:r>
          </a:p>
          <a:p>
            <a:pPr lvl="1"/>
            <a:r>
              <a:rPr lang="en-US" dirty="0"/>
              <a:t>Can also serve other children (&lt;18 years of age) in household</a:t>
            </a:r>
          </a:p>
          <a:p>
            <a:pPr lvl="2"/>
            <a:r>
              <a:rPr lang="en-US" dirty="0"/>
              <a:t>Complete page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F1B2C-A6C0-4709-AA39-38D780E96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0" t="11909" r="35252" b="5076"/>
          <a:stretch/>
        </p:blipFill>
        <p:spPr>
          <a:xfrm>
            <a:off x="4286774" y="1442906"/>
            <a:ext cx="3375615" cy="50459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952644-FFD8-4BF2-8ECC-0891520FA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06" t="17125" r="31123" b="10459"/>
          <a:stretch/>
        </p:blipFill>
        <p:spPr>
          <a:xfrm>
            <a:off x="7778886" y="1900572"/>
            <a:ext cx="4032962" cy="41306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40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747CF-3211-4F84-8852-7565F908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452AC-A679-402B-9543-CAB37BE79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34" y="2160589"/>
            <a:ext cx="4323291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FAQ-answers general questions</a:t>
            </a:r>
          </a:p>
          <a:p>
            <a:r>
              <a:rPr lang="en-US" dirty="0"/>
              <a:t>MANNA contact</a:t>
            </a:r>
          </a:p>
          <a:p>
            <a:pPr lvl="1"/>
            <a:r>
              <a:rPr lang="en-US" dirty="0"/>
              <a:t>Rebecca </a:t>
            </a:r>
            <a:r>
              <a:rPr lang="en-US" dirty="0" err="1"/>
              <a:t>Boova</a:t>
            </a:r>
            <a:r>
              <a:rPr lang="en-US" dirty="0"/>
              <a:t>-Turner, MS, RD, LDN</a:t>
            </a:r>
          </a:p>
          <a:p>
            <a:pPr lvl="1"/>
            <a:r>
              <a:rPr lang="en-US" dirty="0"/>
              <a:t>Rboova-turner@mannapa.org</a:t>
            </a:r>
          </a:p>
          <a:p>
            <a:pPr lvl="1"/>
            <a:r>
              <a:rPr lang="en-US" dirty="0"/>
              <a:t>215-496-2662 x133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BD049-B386-4042-9FB7-521489480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1" t="11908" r="35483" b="13333"/>
          <a:stretch/>
        </p:blipFill>
        <p:spPr>
          <a:xfrm>
            <a:off x="5507181" y="1270000"/>
            <a:ext cx="3948545" cy="51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9086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18293988-1651-44cb-9296-7970c969abcd" xsi:nil="true"/>
    <lcf76f155ced4ddcb4097134ff3c332f xmlns="2e354aa7-b1a3-422d-b740-656d913540d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931BDCBEDF94B917A5C2299CE689A" ma:contentTypeVersion="15" ma:contentTypeDescription="Create a new document." ma:contentTypeScope="" ma:versionID="73ca9ea5dc5ee340c5a739fe330f1548">
  <xsd:schema xmlns:xsd="http://www.w3.org/2001/XMLSchema" xmlns:xs="http://www.w3.org/2001/XMLSchema" xmlns:p="http://schemas.microsoft.com/office/2006/metadata/properties" xmlns:ns1="http://schemas.microsoft.com/sharepoint/v3" xmlns:ns2="2e354aa7-b1a3-422d-b740-656d913540d1" xmlns:ns3="18293988-1651-44cb-9296-7970c969abcd" targetNamespace="http://schemas.microsoft.com/office/2006/metadata/properties" ma:root="true" ma:fieldsID="2c8a02c9c4aff1fd266baecf8c5cfa95" ns1:_="" ns2:_="" ns3:_="">
    <xsd:import namespace="http://schemas.microsoft.com/sharepoint/v3"/>
    <xsd:import namespace="2e354aa7-b1a3-422d-b740-656d913540d1"/>
    <xsd:import namespace="18293988-1651-44cb-9296-7970c969ab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54aa7-b1a3-422d-b740-656d91354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5704fb1-9839-4098-9d2a-9a78cc13a0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93988-1651-44cb-9296-7970c969abc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d19fd0e-a70f-474c-9699-85f96dba611e}" ma:internalName="TaxCatchAll" ma:showField="CatchAllData" ma:web="18293988-1651-44cb-9296-7970c969ab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CF8232-D1AA-4B65-9E45-0874D77323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7F19FF-97A3-4115-AAFE-14268A823B6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18293988-1651-44cb-9296-7970c969abcd"/>
    <ds:schemaRef ds:uri="2e354aa7-b1a3-422d-b740-656d913540d1"/>
  </ds:schemaRefs>
</ds:datastoreItem>
</file>

<file path=customXml/itemProps3.xml><?xml version="1.0" encoding="utf-8"?>
<ds:datastoreItem xmlns:ds="http://schemas.openxmlformats.org/officeDocument/2006/customXml" ds:itemID="{6A465FA5-F663-40A5-80CD-10C9A48BA8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e354aa7-b1a3-422d-b740-656d913540d1"/>
    <ds:schemaRef ds:uri="18293988-1651-44cb-9296-7970c969ab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213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Pediatric Medically-Tailored Meal Program</vt:lpstr>
      <vt:lpstr>Pediatric Medically-Tailored Meal Program</vt:lpstr>
      <vt:lpstr>Services Provided</vt:lpstr>
      <vt:lpstr>Diet Modifications</vt:lpstr>
      <vt:lpstr>PowerPoint Presentation</vt:lpstr>
      <vt:lpstr>Referral Process</vt:lpstr>
      <vt:lpstr>Provider FAQ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Medically-Tailored Meal Program</dc:title>
  <dc:creator>Nicole Laverty</dc:creator>
  <cp:lastModifiedBy>Nicole Laverty</cp:lastModifiedBy>
  <cp:revision>19</cp:revision>
  <dcterms:created xsi:type="dcterms:W3CDTF">2023-01-25T19:15:32Z</dcterms:created>
  <dcterms:modified xsi:type="dcterms:W3CDTF">2023-05-01T17:14:39Z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0x010100061931BDCBEDF94B917A5C2299CE689A</vt:lpwstr>
  </property>
  <property fmtid="{D5CDD505-2E9C-101B-9397-08002B2CF9AE}" pid="3" name="Order">
    <vt:r8>3412000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_ColorHex">
    <vt:lpwstr/>
  </property>
  <property fmtid="{D5CDD505-2E9C-101B-9397-08002B2CF9AE}" pid="9" name="_Emoji">
    <vt:lpwstr/>
  </property>
  <property fmtid="{D5CDD505-2E9C-101B-9397-08002B2CF9AE}" pid="10" name="TemplateUrl">
    <vt:lpwstr/>
  </property>
  <property fmtid="{D5CDD505-2E9C-101B-9397-08002B2CF9AE}" pid="11" name="ComplianceAssetId">
    <vt:lpwstr/>
  </property>
  <property fmtid="{D5CDD505-2E9C-101B-9397-08002B2CF9AE}" pid="12" name="_ExtendedDescription">
    <vt:lpwstr/>
  </property>
  <property fmtid="{D5CDD505-2E9C-101B-9397-08002B2CF9AE}" pid="13" name="_ColorTag">
    <vt:lpwstr/>
  </property>
  <property fmtid="{D5CDD505-2E9C-101B-9397-08002B2CF9AE}" pid="14" name="TriggerFlowInfo">
    <vt:lpwstr/>
  </property>
  <property fmtid="{D5CDD505-2E9C-101B-9397-08002B2CF9AE}" pid="15" name="MediaServiceImageTags">
    <vt:lpwstr/>
  </property>
</Properties>
</file>