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28"/>
  </p:notesMasterIdLst>
  <p:sldIdLst>
    <p:sldId id="256" r:id="rId2"/>
    <p:sldId id="258" r:id="rId3"/>
    <p:sldId id="270" r:id="rId4"/>
    <p:sldId id="261" r:id="rId5"/>
    <p:sldId id="267" r:id="rId6"/>
    <p:sldId id="269" r:id="rId7"/>
    <p:sldId id="264" r:id="rId8"/>
    <p:sldId id="259" r:id="rId9"/>
    <p:sldId id="262" r:id="rId10"/>
    <p:sldId id="268" r:id="rId11"/>
    <p:sldId id="257" r:id="rId12"/>
    <p:sldId id="265" r:id="rId13"/>
    <p:sldId id="266" r:id="rId14"/>
    <p:sldId id="271" r:id="rId15"/>
    <p:sldId id="272" r:id="rId16"/>
    <p:sldId id="260" r:id="rId17"/>
    <p:sldId id="273" r:id="rId18"/>
    <p:sldId id="274" r:id="rId19"/>
    <p:sldId id="275" r:id="rId20"/>
    <p:sldId id="276" r:id="rId21"/>
    <p:sldId id="277" r:id="rId22"/>
    <p:sldId id="281" r:id="rId23"/>
    <p:sldId id="278" r:id="rId24"/>
    <p:sldId id="263" r:id="rId25"/>
    <p:sldId id="279"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81204"/>
  </p:normalViewPr>
  <p:slideViewPr>
    <p:cSldViewPr snapToGrid="0" snapToObjects="1">
      <p:cViewPr varScale="1">
        <p:scale>
          <a:sx n="88" d="100"/>
          <a:sy n="88" d="100"/>
        </p:scale>
        <p:origin x="184"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hyperlink" Target="https://rhntc.org/" TargetMode="External"/><Relationship Id="rId1" Type="http://schemas.openxmlformats.org/officeDocument/2006/relationships/hyperlink" Target="https://www.cdc.gov/reproductivehealth/contraception/mmwr/mec/summary.html"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rhntc.org/" TargetMode="External"/><Relationship Id="rId1" Type="http://schemas.openxmlformats.org/officeDocument/2006/relationships/hyperlink" Target="https://www.cdc.gov/reproductivehealth/contraception/mmwr/mec/summary.html"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A36D56-CC77-4EC3-9C3D-034F697E628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EC0B4D5-63F2-43F4-9B14-912212F0313C}">
      <dgm:prSet custT="1"/>
      <dgm:spPr/>
      <dgm:t>
        <a:bodyPr/>
        <a:lstStyle/>
        <a:p>
          <a:r>
            <a:rPr lang="en-US" sz="3600" dirty="0">
              <a:hlinkClick xmlns:r="http://schemas.openxmlformats.org/officeDocument/2006/relationships" r:id="rId1"/>
            </a:rPr>
            <a:t>CDC Medical Eligibility Criteria </a:t>
          </a:r>
          <a:endParaRPr lang="en-US" sz="3600" dirty="0"/>
        </a:p>
      </dgm:t>
    </dgm:pt>
    <dgm:pt modelId="{B776868A-56B7-4378-AADC-0A44E4D6157E}" type="parTrans" cxnId="{DB72C762-B51A-4989-89C7-A4C3A899E231}">
      <dgm:prSet/>
      <dgm:spPr/>
      <dgm:t>
        <a:bodyPr/>
        <a:lstStyle/>
        <a:p>
          <a:endParaRPr lang="en-US" sz="1600"/>
        </a:p>
      </dgm:t>
    </dgm:pt>
    <dgm:pt modelId="{C86E3D97-F63C-42B1-B3DA-21B0EEC06461}" type="sibTrans" cxnId="{DB72C762-B51A-4989-89C7-A4C3A899E231}">
      <dgm:prSet/>
      <dgm:spPr/>
      <dgm:t>
        <a:bodyPr/>
        <a:lstStyle/>
        <a:p>
          <a:endParaRPr lang="en-US" sz="1600"/>
        </a:p>
      </dgm:t>
    </dgm:pt>
    <dgm:pt modelId="{8A5D6ED7-52C8-4CCB-8176-D8442C0285D4}">
      <dgm:prSet custT="1"/>
      <dgm:spPr/>
      <dgm:t>
        <a:bodyPr/>
        <a:lstStyle/>
        <a:p>
          <a:r>
            <a:rPr lang="en-US" sz="3600" dirty="0">
              <a:hlinkClick xmlns:r="http://schemas.openxmlformats.org/officeDocument/2006/relationships" r:id="rId2"/>
            </a:rPr>
            <a:t>Reproductive Health National Training Center</a:t>
          </a:r>
          <a:endParaRPr lang="en-US" sz="3600" dirty="0"/>
        </a:p>
      </dgm:t>
    </dgm:pt>
    <dgm:pt modelId="{2D591E45-3747-4875-AB69-B5399CE38F73}" type="parTrans" cxnId="{1A7D933F-4F6A-4377-A91F-9AEB2145FEB0}">
      <dgm:prSet/>
      <dgm:spPr/>
      <dgm:t>
        <a:bodyPr/>
        <a:lstStyle/>
        <a:p>
          <a:endParaRPr lang="en-US" sz="1600"/>
        </a:p>
      </dgm:t>
    </dgm:pt>
    <dgm:pt modelId="{20C6886C-272F-4834-A975-FED4B33CBD5F}" type="sibTrans" cxnId="{1A7D933F-4F6A-4377-A91F-9AEB2145FEB0}">
      <dgm:prSet/>
      <dgm:spPr/>
      <dgm:t>
        <a:bodyPr/>
        <a:lstStyle/>
        <a:p>
          <a:endParaRPr lang="en-US" sz="1600"/>
        </a:p>
      </dgm:t>
    </dgm:pt>
    <dgm:pt modelId="{4C41E81E-B596-47C6-B8DF-DE6B322DB108}">
      <dgm:prSet custT="1"/>
      <dgm:spPr/>
      <dgm:t>
        <a:bodyPr/>
        <a:lstStyle/>
        <a:p>
          <a:r>
            <a:rPr lang="en-US" sz="3600" dirty="0" err="1"/>
            <a:t>Bedsider.Org</a:t>
          </a:r>
          <a:r>
            <a:rPr lang="en-US" sz="3600" b="1" dirty="0"/>
            <a:t> </a:t>
          </a:r>
          <a:endParaRPr lang="en-US" sz="3600" dirty="0"/>
        </a:p>
      </dgm:t>
    </dgm:pt>
    <dgm:pt modelId="{99286F44-D529-4628-8FB8-C4D5A8A58E7C}" type="parTrans" cxnId="{22985BCE-9683-4D10-B9DF-95B4C6F6045A}">
      <dgm:prSet/>
      <dgm:spPr/>
      <dgm:t>
        <a:bodyPr/>
        <a:lstStyle/>
        <a:p>
          <a:endParaRPr lang="en-US" sz="1600"/>
        </a:p>
      </dgm:t>
    </dgm:pt>
    <dgm:pt modelId="{07F2DE5A-6585-4407-9ECC-B518D01E3224}" type="sibTrans" cxnId="{22985BCE-9683-4D10-B9DF-95B4C6F6045A}">
      <dgm:prSet/>
      <dgm:spPr/>
      <dgm:t>
        <a:bodyPr/>
        <a:lstStyle/>
        <a:p>
          <a:endParaRPr lang="en-US" sz="1600"/>
        </a:p>
      </dgm:t>
    </dgm:pt>
    <dgm:pt modelId="{051484E9-4D59-2241-995A-AB15477774CA}">
      <dgm:prSet custT="1"/>
      <dgm:spPr/>
      <dgm:t>
        <a:bodyPr/>
        <a:lstStyle/>
        <a:p>
          <a:r>
            <a:rPr lang="en-US" sz="3600" dirty="0"/>
            <a:t>x4443</a:t>
          </a:r>
        </a:p>
      </dgm:t>
    </dgm:pt>
    <dgm:pt modelId="{72D84E28-36C2-F949-B797-EAB8E35727C5}" type="parTrans" cxnId="{F5817CA3-601F-EE4A-AE9C-901BEC534B37}">
      <dgm:prSet/>
      <dgm:spPr/>
      <dgm:t>
        <a:bodyPr/>
        <a:lstStyle/>
        <a:p>
          <a:endParaRPr lang="en-US" sz="1600"/>
        </a:p>
      </dgm:t>
    </dgm:pt>
    <dgm:pt modelId="{32E60B23-94B2-924A-8695-20BB4042B78E}" type="sibTrans" cxnId="{F5817CA3-601F-EE4A-AE9C-901BEC534B37}">
      <dgm:prSet/>
      <dgm:spPr/>
      <dgm:t>
        <a:bodyPr/>
        <a:lstStyle/>
        <a:p>
          <a:endParaRPr lang="en-US" sz="1600"/>
        </a:p>
      </dgm:t>
    </dgm:pt>
    <dgm:pt modelId="{453D335C-9EB2-4247-A988-E4632ECDF735}" type="pres">
      <dgm:prSet presAssocID="{DEA36D56-CC77-4EC3-9C3D-034F697E628C}" presName="vert0" presStyleCnt="0">
        <dgm:presLayoutVars>
          <dgm:dir/>
          <dgm:animOne val="branch"/>
          <dgm:animLvl val="lvl"/>
        </dgm:presLayoutVars>
      </dgm:prSet>
      <dgm:spPr/>
    </dgm:pt>
    <dgm:pt modelId="{10530C04-BB83-C54C-8D1A-F073C94B394E}" type="pres">
      <dgm:prSet presAssocID="{6EC0B4D5-63F2-43F4-9B14-912212F0313C}" presName="thickLine" presStyleLbl="alignNode1" presStyleIdx="0" presStyleCnt="4"/>
      <dgm:spPr/>
    </dgm:pt>
    <dgm:pt modelId="{256D9B01-C7C5-A945-9FD6-C39DFF5B2398}" type="pres">
      <dgm:prSet presAssocID="{6EC0B4D5-63F2-43F4-9B14-912212F0313C}" presName="horz1" presStyleCnt="0"/>
      <dgm:spPr/>
    </dgm:pt>
    <dgm:pt modelId="{190F4E82-3C15-CE42-B2F0-963B67BB934A}" type="pres">
      <dgm:prSet presAssocID="{6EC0B4D5-63F2-43F4-9B14-912212F0313C}" presName="tx1" presStyleLbl="revTx" presStyleIdx="0" presStyleCnt="4"/>
      <dgm:spPr/>
    </dgm:pt>
    <dgm:pt modelId="{347F58BD-07F8-E540-967B-7F31B8341894}" type="pres">
      <dgm:prSet presAssocID="{6EC0B4D5-63F2-43F4-9B14-912212F0313C}" presName="vert1" presStyleCnt="0"/>
      <dgm:spPr/>
    </dgm:pt>
    <dgm:pt modelId="{13653D8D-E0FD-FC40-A5D2-3F8DC3E6CBCA}" type="pres">
      <dgm:prSet presAssocID="{8A5D6ED7-52C8-4CCB-8176-D8442C0285D4}" presName="thickLine" presStyleLbl="alignNode1" presStyleIdx="1" presStyleCnt="4"/>
      <dgm:spPr/>
    </dgm:pt>
    <dgm:pt modelId="{4AE9170E-98F5-634E-93AB-C4993C4EC9EA}" type="pres">
      <dgm:prSet presAssocID="{8A5D6ED7-52C8-4CCB-8176-D8442C0285D4}" presName="horz1" presStyleCnt="0"/>
      <dgm:spPr/>
    </dgm:pt>
    <dgm:pt modelId="{E0F02DE6-9F05-0F4F-A4D9-54FD737C91DF}" type="pres">
      <dgm:prSet presAssocID="{8A5D6ED7-52C8-4CCB-8176-D8442C0285D4}" presName="tx1" presStyleLbl="revTx" presStyleIdx="1" presStyleCnt="4"/>
      <dgm:spPr/>
    </dgm:pt>
    <dgm:pt modelId="{AED6D2E3-32B0-EA4D-9054-642940057936}" type="pres">
      <dgm:prSet presAssocID="{8A5D6ED7-52C8-4CCB-8176-D8442C0285D4}" presName="vert1" presStyleCnt="0"/>
      <dgm:spPr/>
    </dgm:pt>
    <dgm:pt modelId="{C6F991EC-B295-4143-9FE7-79E1FABAA7C0}" type="pres">
      <dgm:prSet presAssocID="{4C41E81E-B596-47C6-B8DF-DE6B322DB108}" presName="thickLine" presStyleLbl="alignNode1" presStyleIdx="2" presStyleCnt="4"/>
      <dgm:spPr/>
    </dgm:pt>
    <dgm:pt modelId="{33B77D73-69EC-2A48-99C2-FEB5379C60B9}" type="pres">
      <dgm:prSet presAssocID="{4C41E81E-B596-47C6-B8DF-DE6B322DB108}" presName="horz1" presStyleCnt="0"/>
      <dgm:spPr/>
    </dgm:pt>
    <dgm:pt modelId="{E3DDA52D-EF25-004E-B740-4722324951E1}" type="pres">
      <dgm:prSet presAssocID="{4C41E81E-B596-47C6-B8DF-DE6B322DB108}" presName="tx1" presStyleLbl="revTx" presStyleIdx="2" presStyleCnt="4"/>
      <dgm:spPr/>
    </dgm:pt>
    <dgm:pt modelId="{53735BF2-E326-254F-9F7D-FDA814F61F6C}" type="pres">
      <dgm:prSet presAssocID="{4C41E81E-B596-47C6-B8DF-DE6B322DB108}" presName="vert1" presStyleCnt="0"/>
      <dgm:spPr/>
    </dgm:pt>
    <dgm:pt modelId="{27AD9E0E-5875-0D44-B16F-E21EAA4B6A8D}" type="pres">
      <dgm:prSet presAssocID="{051484E9-4D59-2241-995A-AB15477774CA}" presName="thickLine" presStyleLbl="alignNode1" presStyleIdx="3" presStyleCnt="4"/>
      <dgm:spPr/>
    </dgm:pt>
    <dgm:pt modelId="{D731477B-65E3-7B4B-A8E7-5224F0B066A1}" type="pres">
      <dgm:prSet presAssocID="{051484E9-4D59-2241-995A-AB15477774CA}" presName="horz1" presStyleCnt="0"/>
      <dgm:spPr/>
    </dgm:pt>
    <dgm:pt modelId="{36042458-730C-2E43-A076-CF82A3FD84DA}" type="pres">
      <dgm:prSet presAssocID="{051484E9-4D59-2241-995A-AB15477774CA}" presName="tx1" presStyleLbl="revTx" presStyleIdx="3" presStyleCnt="4"/>
      <dgm:spPr/>
    </dgm:pt>
    <dgm:pt modelId="{CC1C6545-C2FC-B44D-BAD7-28C413D85BD1}" type="pres">
      <dgm:prSet presAssocID="{051484E9-4D59-2241-995A-AB15477774CA}" presName="vert1" presStyleCnt="0"/>
      <dgm:spPr/>
    </dgm:pt>
  </dgm:ptLst>
  <dgm:cxnLst>
    <dgm:cxn modelId="{3CA3BF0C-2403-7448-AA8E-9F7377AB6820}" type="presOf" srcId="{DEA36D56-CC77-4EC3-9C3D-034F697E628C}" destId="{453D335C-9EB2-4247-A988-E4632ECDF735}" srcOrd="0" destOrd="0" presId="urn:microsoft.com/office/officeart/2008/layout/LinedList"/>
    <dgm:cxn modelId="{B417062B-73A1-C042-8997-361646BDE17A}" type="presOf" srcId="{6EC0B4D5-63F2-43F4-9B14-912212F0313C}" destId="{190F4E82-3C15-CE42-B2F0-963B67BB934A}" srcOrd="0" destOrd="0" presId="urn:microsoft.com/office/officeart/2008/layout/LinedList"/>
    <dgm:cxn modelId="{2BA8013D-6A90-554C-93ED-F0F51AD38F76}" type="presOf" srcId="{051484E9-4D59-2241-995A-AB15477774CA}" destId="{36042458-730C-2E43-A076-CF82A3FD84DA}" srcOrd="0" destOrd="0" presId="urn:microsoft.com/office/officeart/2008/layout/LinedList"/>
    <dgm:cxn modelId="{1A7D933F-4F6A-4377-A91F-9AEB2145FEB0}" srcId="{DEA36D56-CC77-4EC3-9C3D-034F697E628C}" destId="{8A5D6ED7-52C8-4CCB-8176-D8442C0285D4}" srcOrd="1" destOrd="0" parTransId="{2D591E45-3747-4875-AB69-B5399CE38F73}" sibTransId="{20C6886C-272F-4834-A975-FED4B33CBD5F}"/>
    <dgm:cxn modelId="{DB72C762-B51A-4989-89C7-A4C3A899E231}" srcId="{DEA36D56-CC77-4EC3-9C3D-034F697E628C}" destId="{6EC0B4D5-63F2-43F4-9B14-912212F0313C}" srcOrd="0" destOrd="0" parTransId="{B776868A-56B7-4378-AADC-0A44E4D6157E}" sibTransId="{C86E3D97-F63C-42B1-B3DA-21B0EEC06461}"/>
    <dgm:cxn modelId="{F5817CA3-601F-EE4A-AE9C-901BEC534B37}" srcId="{DEA36D56-CC77-4EC3-9C3D-034F697E628C}" destId="{051484E9-4D59-2241-995A-AB15477774CA}" srcOrd="3" destOrd="0" parTransId="{72D84E28-36C2-F949-B797-EAB8E35727C5}" sibTransId="{32E60B23-94B2-924A-8695-20BB4042B78E}"/>
    <dgm:cxn modelId="{22985BCE-9683-4D10-B9DF-95B4C6F6045A}" srcId="{DEA36D56-CC77-4EC3-9C3D-034F697E628C}" destId="{4C41E81E-B596-47C6-B8DF-DE6B322DB108}" srcOrd="2" destOrd="0" parTransId="{99286F44-D529-4628-8FB8-C4D5A8A58E7C}" sibTransId="{07F2DE5A-6585-4407-9ECC-B518D01E3224}"/>
    <dgm:cxn modelId="{D625E4D7-BD77-384E-964D-487B567F2247}" type="presOf" srcId="{4C41E81E-B596-47C6-B8DF-DE6B322DB108}" destId="{E3DDA52D-EF25-004E-B740-4722324951E1}" srcOrd="0" destOrd="0" presId="urn:microsoft.com/office/officeart/2008/layout/LinedList"/>
    <dgm:cxn modelId="{6BEE43E4-998F-B64D-B6D4-157452D5BFBC}" type="presOf" srcId="{8A5D6ED7-52C8-4CCB-8176-D8442C0285D4}" destId="{E0F02DE6-9F05-0F4F-A4D9-54FD737C91DF}" srcOrd="0" destOrd="0" presId="urn:microsoft.com/office/officeart/2008/layout/LinedList"/>
    <dgm:cxn modelId="{E0F89A76-3BE0-0849-B835-EDE96E489E41}" type="presParOf" srcId="{453D335C-9EB2-4247-A988-E4632ECDF735}" destId="{10530C04-BB83-C54C-8D1A-F073C94B394E}" srcOrd="0" destOrd="0" presId="urn:microsoft.com/office/officeart/2008/layout/LinedList"/>
    <dgm:cxn modelId="{4CD404A8-A38A-5549-A55E-94691716A949}" type="presParOf" srcId="{453D335C-9EB2-4247-A988-E4632ECDF735}" destId="{256D9B01-C7C5-A945-9FD6-C39DFF5B2398}" srcOrd="1" destOrd="0" presId="urn:microsoft.com/office/officeart/2008/layout/LinedList"/>
    <dgm:cxn modelId="{7B556F14-7FBD-D842-84D7-381B66CEB85A}" type="presParOf" srcId="{256D9B01-C7C5-A945-9FD6-C39DFF5B2398}" destId="{190F4E82-3C15-CE42-B2F0-963B67BB934A}" srcOrd="0" destOrd="0" presId="urn:microsoft.com/office/officeart/2008/layout/LinedList"/>
    <dgm:cxn modelId="{9F7989CE-FC59-2A43-A99F-232BEB48CA13}" type="presParOf" srcId="{256D9B01-C7C5-A945-9FD6-C39DFF5B2398}" destId="{347F58BD-07F8-E540-967B-7F31B8341894}" srcOrd="1" destOrd="0" presId="urn:microsoft.com/office/officeart/2008/layout/LinedList"/>
    <dgm:cxn modelId="{F172188D-A5D7-1344-9A08-706DD2B1DE0A}" type="presParOf" srcId="{453D335C-9EB2-4247-A988-E4632ECDF735}" destId="{13653D8D-E0FD-FC40-A5D2-3F8DC3E6CBCA}" srcOrd="2" destOrd="0" presId="urn:microsoft.com/office/officeart/2008/layout/LinedList"/>
    <dgm:cxn modelId="{48B9DF9F-3BD9-2341-9B13-0866CF147077}" type="presParOf" srcId="{453D335C-9EB2-4247-A988-E4632ECDF735}" destId="{4AE9170E-98F5-634E-93AB-C4993C4EC9EA}" srcOrd="3" destOrd="0" presId="urn:microsoft.com/office/officeart/2008/layout/LinedList"/>
    <dgm:cxn modelId="{302ED6CD-F437-394E-ADAD-83C37028B908}" type="presParOf" srcId="{4AE9170E-98F5-634E-93AB-C4993C4EC9EA}" destId="{E0F02DE6-9F05-0F4F-A4D9-54FD737C91DF}" srcOrd="0" destOrd="0" presId="urn:microsoft.com/office/officeart/2008/layout/LinedList"/>
    <dgm:cxn modelId="{0EE3B364-1131-144E-9620-AA52BB95239B}" type="presParOf" srcId="{4AE9170E-98F5-634E-93AB-C4993C4EC9EA}" destId="{AED6D2E3-32B0-EA4D-9054-642940057936}" srcOrd="1" destOrd="0" presId="urn:microsoft.com/office/officeart/2008/layout/LinedList"/>
    <dgm:cxn modelId="{8696FE21-39DF-9245-A468-7C33D5A1DAEA}" type="presParOf" srcId="{453D335C-9EB2-4247-A988-E4632ECDF735}" destId="{C6F991EC-B295-4143-9FE7-79E1FABAA7C0}" srcOrd="4" destOrd="0" presId="urn:microsoft.com/office/officeart/2008/layout/LinedList"/>
    <dgm:cxn modelId="{DD0847A0-E666-6641-9E24-2472FE457F88}" type="presParOf" srcId="{453D335C-9EB2-4247-A988-E4632ECDF735}" destId="{33B77D73-69EC-2A48-99C2-FEB5379C60B9}" srcOrd="5" destOrd="0" presId="urn:microsoft.com/office/officeart/2008/layout/LinedList"/>
    <dgm:cxn modelId="{14FA7E56-4487-CD4A-A818-C2B060B4F256}" type="presParOf" srcId="{33B77D73-69EC-2A48-99C2-FEB5379C60B9}" destId="{E3DDA52D-EF25-004E-B740-4722324951E1}" srcOrd="0" destOrd="0" presId="urn:microsoft.com/office/officeart/2008/layout/LinedList"/>
    <dgm:cxn modelId="{7C8F1C64-5247-DB4A-B82A-710F446AA7D9}" type="presParOf" srcId="{33B77D73-69EC-2A48-99C2-FEB5379C60B9}" destId="{53735BF2-E326-254F-9F7D-FDA814F61F6C}" srcOrd="1" destOrd="0" presId="urn:microsoft.com/office/officeart/2008/layout/LinedList"/>
    <dgm:cxn modelId="{F5FA0DF2-4528-B740-BBAF-92862C7A04E8}" type="presParOf" srcId="{453D335C-9EB2-4247-A988-E4632ECDF735}" destId="{27AD9E0E-5875-0D44-B16F-E21EAA4B6A8D}" srcOrd="6" destOrd="0" presId="urn:microsoft.com/office/officeart/2008/layout/LinedList"/>
    <dgm:cxn modelId="{C2E9BA0C-68B9-4E45-8408-C7A55D323B98}" type="presParOf" srcId="{453D335C-9EB2-4247-A988-E4632ECDF735}" destId="{D731477B-65E3-7B4B-A8E7-5224F0B066A1}" srcOrd="7" destOrd="0" presId="urn:microsoft.com/office/officeart/2008/layout/LinedList"/>
    <dgm:cxn modelId="{9A6154DA-650A-EA49-AC29-B444A13109A8}" type="presParOf" srcId="{D731477B-65E3-7B4B-A8E7-5224F0B066A1}" destId="{36042458-730C-2E43-A076-CF82A3FD84DA}" srcOrd="0" destOrd="0" presId="urn:microsoft.com/office/officeart/2008/layout/LinedList"/>
    <dgm:cxn modelId="{052D255F-CBC8-0746-BF09-E5D97FBE09D8}" type="presParOf" srcId="{D731477B-65E3-7B4B-A8E7-5224F0B066A1}" destId="{CC1C6545-C2FC-B44D-BAD7-28C413D85BD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30C04-BB83-C54C-8D1A-F073C94B394E}">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0F4E82-3C15-CE42-B2F0-963B67BB934A}">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hlinkClick xmlns:r="http://schemas.openxmlformats.org/officeDocument/2006/relationships" r:id="rId1"/>
            </a:rPr>
            <a:t>CDC Medical Eligibility Criteria </a:t>
          </a:r>
          <a:endParaRPr lang="en-US" sz="3600" kern="1200" dirty="0"/>
        </a:p>
      </dsp:txBody>
      <dsp:txXfrm>
        <a:off x="0" y="0"/>
        <a:ext cx="6900512" cy="1384035"/>
      </dsp:txXfrm>
    </dsp:sp>
    <dsp:sp modelId="{13653D8D-E0FD-FC40-A5D2-3F8DC3E6CBCA}">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F02DE6-9F05-0F4F-A4D9-54FD737C91DF}">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hlinkClick xmlns:r="http://schemas.openxmlformats.org/officeDocument/2006/relationships" r:id="rId2"/>
            </a:rPr>
            <a:t>Reproductive Health National Training Center</a:t>
          </a:r>
          <a:endParaRPr lang="en-US" sz="3600" kern="1200" dirty="0"/>
        </a:p>
      </dsp:txBody>
      <dsp:txXfrm>
        <a:off x="0" y="1384035"/>
        <a:ext cx="6900512" cy="1384035"/>
      </dsp:txXfrm>
    </dsp:sp>
    <dsp:sp modelId="{C6F991EC-B295-4143-9FE7-79E1FABAA7C0}">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DDA52D-EF25-004E-B740-4722324951E1}">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err="1"/>
            <a:t>Bedsider.Org</a:t>
          </a:r>
          <a:r>
            <a:rPr lang="en-US" sz="3600" b="1" kern="1200" dirty="0"/>
            <a:t> </a:t>
          </a:r>
          <a:endParaRPr lang="en-US" sz="3600" kern="1200" dirty="0"/>
        </a:p>
      </dsp:txBody>
      <dsp:txXfrm>
        <a:off x="0" y="2768070"/>
        <a:ext cx="6900512" cy="1384035"/>
      </dsp:txXfrm>
    </dsp:sp>
    <dsp:sp modelId="{27AD9E0E-5875-0D44-B16F-E21EAA4B6A8D}">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042458-730C-2E43-A076-CF82A3FD84DA}">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x4443</a:t>
          </a:r>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2CCC5-7F9C-DB4E-9FD3-ABC9C36DE67A}" type="datetimeFigureOut">
              <a:rPr lang="en-US" smtClean="0"/>
              <a:t>7/15/22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76C32-32CF-0749-93A0-D0171C530A77}" type="slidenum">
              <a:rPr lang="en-US" smtClean="0"/>
              <a:t>‹#›</a:t>
            </a:fld>
            <a:endParaRPr lang="en-US"/>
          </a:p>
        </p:txBody>
      </p:sp>
    </p:spTree>
    <p:extLst>
      <p:ext uri="{BB962C8B-B14F-4D97-AF65-F5344CB8AC3E}">
        <p14:creationId xmlns:p14="http://schemas.microsoft.com/office/powerpoint/2010/main" val="295269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rhntc.org</a:t>
            </a:r>
            <a:r>
              <a:rPr lang="en-US" dirty="0"/>
              <a:t>/</a:t>
            </a:r>
          </a:p>
        </p:txBody>
      </p:sp>
      <p:sp>
        <p:nvSpPr>
          <p:cNvPr id="4" name="Slide Number Placeholder 3"/>
          <p:cNvSpPr>
            <a:spLocks noGrp="1"/>
          </p:cNvSpPr>
          <p:nvPr>
            <p:ph type="sldNum" sz="quarter" idx="5"/>
          </p:nvPr>
        </p:nvSpPr>
        <p:spPr/>
        <p:txBody>
          <a:bodyPr/>
          <a:lstStyle/>
          <a:p>
            <a:fld id="{A4C2CB9B-DE1C-D840-9362-F4B7E28C7310}" type="slidenum">
              <a:rPr lang="en-US" smtClean="0"/>
              <a:t>4</a:t>
            </a:fld>
            <a:endParaRPr lang="en-US"/>
          </a:p>
        </p:txBody>
      </p:sp>
    </p:spTree>
    <p:extLst>
      <p:ext uri="{BB962C8B-B14F-4D97-AF65-F5344CB8AC3E}">
        <p14:creationId xmlns:p14="http://schemas.microsoft.com/office/powerpoint/2010/main" val="96797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2CB9B-DE1C-D840-9362-F4B7E28C7310}" type="slidenum">
              <a:rPr lang="en-US" smtClean="0"/>
              <a:t>7</a:t>
            </a:fld>
            <a:endParaRPr lang="en-US"/>
          </a:p>
        </p:txBody>
      </p:sp>
    </p:spTree>
    <p:extLst>
      <p:ext uri="{BB962C8B-B14F-4D97-AF65-F5344CB8AC3E}">
        <p14:creationId xmlns:p14="http://schemas.microsoft.com/office/powerpoint/2010/main" val="2641690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Sexual activity</a:t>
            </a:r>
          </a:p>
          <a:p>
            <a:pPr marL="171450" indent="-171450">
              <a:buFontTx/>
              <a:buChar char="-"/>
            </a:pPr>
            <a:r>
              <a:rPr lang="en-US" dirty="0"/>
              <a:t>How quickly do we need this?</a:t>
            </a:r>
          </a:p>
          <a:p>
            <a:pPr marL="171450" indent="-171450">
              <a:buFontTx/>
              <a:buChar char="-"/>
            </a:pPr>
            <a:r>
              <a:rPr lang="en-US" dirty="0"/>
              <a:t>Could we be pregnant</a:t>
            </a:r>
          </a:p>
          <a:p>
            <a:pPr marL="171450" indent="-171450">
              <a:buFontTx/>
              <a:buChar char="-"/>
            </a:pPr>
            <a:endParaRPr lang="en-US" dirty="0"/>
          </a:p>
          <a:p>
            <a:pPr marL="171450" indent="-171450">
              <a:buFontTx/>
              <a:buChar char="-"/>
            </a:pPr>
            <a:endParaRPr lang="en-US" dirty="0"/>
          </a:p>
          <a:p>
            <a:pPr marL="171450" indent="-171450">
              <a:buFontTx/>
              <a:buChar char="-"/>
            </a:pPr>
            <a:r>
              <a:rPr lang="en-US" dirty="0"/>
              <a:t>Estrogen- I consider this for ANY patient</a:t>
            </a:r>
          </a:p>
          <a:p>
            <a:pPr marL="171450" indent="-171450">
              <a:buFontTx/>
              <a:buChar char="-"/>
            </a:pPr>
            <a:endParaRPr lang="en-US" dirty="0"/>
          </a:p>
          <a:p>
            <a:pPr marL="171450" indent="-171450">
              <a:buFontTx/>
              <a:buChar char="-"/>
            </a:pPr>
            <a:r>
              <a:rPr lang="en-US" dirty="0"/>
              <a:t>Also </a:t>
            </a:r>
          </a:p>
        </p:txBody>
      </p:sp>
      <p:sp>
        <p:nvSpPr>
          <p:cNvPr id="4" name="Slide Number Placeholder 3"/>
          <p:cNvSpPr>
            <a:spLocks noGrp="1"/>
          </p:cNvSpPr>
          <p:nvPr>
            <p:ph type="sldNum" sz="quarter" idx="5"/>
          </p:nvPr>
        </p:nvSpPr>
        <p:spPr/>
        <p:txBody>
          <a:bodyPr/>
          <a:lstStyle/>
          <a:p>
            <a:fld id="{A4C2CB9B-DE1C-D840-9362-F4B7E28C7310}" type="slidenum">
              <a:rPr lang="en-US" smtClean="0"/>
              <a:t>8</a:t>
            </a:fld>
            <a:endParaRPr lang="en-US"/>
          </a:p>
        </p:txBody>
      </p:sp>
    </p:spTree>
    <p:extLst>
      <p:ext uri="{BB962C8B-B14F-4D97-AF65-F5344CB8AC3E}">
        <p14:creationId xmlns:p14="http://schemas.microsoft.com/office/powerpoint/2010/main" val="321926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and are all appropriate for use in the adolescent population.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safety, efficacy, and long-term cost-benefit factors of long-acting reversible contraception (LARC) use in the adolescent population have been well established.</a:t>
            </a:r>
            <a:r>
              <a:rPr lang="en-US" sz="1200" b="1" i="0" u="sng" kern="1200" baseline="30000" dirty="0">
                <a:solidFill>
                  <a:schemeClr val="tx1"/>
                </a:solidFill>
                <a:effectLst/>
                <a:latin typeface="+mn-lt"/>
                <a:ea typeface="+mn-ea"/>
                <a:cs typeface="+mn-cs"/>
              </a:rPr>
              <a:t>1</a:t>
            </a:r>
            <a:r>
              <a:rPr lang="en-US" sz="1200" b="0" i="0" kern="1200" baseline="30000" dirty="0">
                <a:solidFill>
                  <a:schemeClr val="tx1"/>
                </a:solidFill>
                <a:effectLst/>
                <a:latin typeface="+mn-lt"/>
                <a:ea typeface="+mn-ea"/>
                <a:cs typeface="+mn-cs"/>
              </a:rPr>
              <a:t>–</a:t>
            </a:r>
            <a:r>
              <a:rPr lang="en-US" sz="1200" b="1" i="0" u="sng" kern="1200" baseline="30000" dirty="0">
                <a:solidFill>
                  <a:schemeClr val="tx1"/>
                </a:solidFill>
                <a:effectLst/>
                <a:latin typeface="+mn-lt"/>
                <a:ea typeface="+mn-ea"/>
                <a:cs typeface="+mn-cs"/>
              </a:rPr>
              <a:t>4</a:t>
            </a:r>
            <a:r>
              <a:rPr lang="en-US" sz="1200" b="0"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The </a:t>
            </a:r>
            <a:r>
              <a:rPr lang="en-US" sz="1200" b="0" i="0" kern="1200" dirty="0" err="1">
                <a:solidFill>
                  <a:schemeClr val="tx1"/>
                </a:solidFill>
                <a:effectLst/>
                <a:latin typeface="+mn-lt"/>
                <a:ea typeface="+mn-ea"/>
                <a:cs typeface="+mn-cs"/>
              </a:rPr>
              <a:t>noncontraceptive</a:t>
            </a:r>
            <a:r>
              <a:rPr lang="en-US" sz="1200" b="0" i="0" kern="1200" dirty="0">
                <a:solidFill>
                  <a:schemeClr val="tx1"/>
                </a:solidFill>
                <a:effectLst/>
                <a:latin typeface="+mn-lt"/>
                <a:ea typeface="+mn-ea"/>
                <a:cs typeface="+mn-cs"/>
              </a:rPr>
              <a:t> benefits, especially treatment of heavy uterine bleeding and dysmenorrhea, are also well accepted.</a:t>
            </a:r>
            <a:r>
              <a:rPr lang="en-US" sz="1200" b="1" i="0" u="sng" kern="1200" baseline="30000" dirty="0">
                <a:solidFill>
                  <a:schemeClr val="tx1"/>
                </a:solidFill>
                <a:effectLst/>
                <a:latin typeface="+mn-lt"/>
                <a:ea typeface="+mn-ea"/>
                <a:cs typeface="+mn-cs"/>
              </a:rPr>
              <a:t>5</a:t>
            </a:r>
            <a:r>
              <a:rPr lang="en-US" sz="1200" b="0" i="0" kern="1200" baseline="30000" dirty="0">
                <a:solidFill>
                  <a:schemeClr val="tx1"/>
                </a:solidFill>
                <a:effectLst/>
                <a:latin typeface="+mn-lt"/>
                <a:ea typeface="+mn-ea"/>
                <a:cs typeface="+mn-cs"/>
              </a:rPr>
              <a:t>–</a:t>
            </a:r>
            <a:r>
              <a:rPr lang="en-US" sz="1200" b="1" i="0" u="sng" kern="1200" baseline="30000" dirty="0">
                <a:solidFill>
                  <a:schemeClr val="tx1"/>
                </a:solidFill>
                <a:effectLst/>
                <a:latin typeface="+mn-lt"/>
                <a:ea typeface="+mn-ea"/>
                <a:cs typeface="+mn-cs"/>
              </a:rPr>
              <a:t>7</a:t>
            </a:r>
            <a:r>
              <a:rPr lang="en-US" sz="1200" b="0"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Available LARC methods include 1 progestin subdermal implant and 5 intrauterine devices (IUDs) and are all appropriate for use in the adolescent population.</a:t>
            </a:r>
            <a:r>
              <a:rPr lang="en-US" sz="1200" b="1" i="0" u="sng" kern="1200" baseline="30000" dirty="0">
                <a:solidFill>
                  <a:schemeClr val="tx1"/>
                </a:solidFill>
                <a:effectLst/>
                <a:latin typeface="+mn-lt"/>
                <a:ea typeface="+mn-ea"/>
                <a:cs typeface="+mn-cs"/>
              </a:rPr>
              <a:t>4</a:t>
            </a:r>
            <a:r>
              <a:rPr lang="en-US" sz="1200" b="0"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The progestin subdermal implant works by suppressing ovulation, whereas the copper intrauterine device (Cu-IUD) and the progestin-releasing levonorgestrel intrauterine devices (LNG-IUDs) prevent fertilization.</a:t>
            </a:r>
            <a:r>
              <a:rPr lang="en-US" sz="1200" b="1" i="0" u="sng" kern="1200" baseline="30000" dirty="0">
                <a:solidFill>
                  <a:schemeClr val="tx1"/>
                </a:solidFill>
                <a:effectLst/>
                <a:latin typeface="+mn-lt"/>
                <a:ea typeface="+mn-ea"/>
                <a:cs typeface="+mn-cs"/>
              </a:rPr>
              <a:t>2</a:t>
            </a:r>
            <a:r>
              <a:rPr lang="en-US" sz="1200" b="0"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LARC methods are the most effective forms of contraception, with less than 1% of users becoming pregnant during the first year of use</a:t>
            </a:r>
            <a:endParaRPr lang="en-US" dirty="0"/>
          </a:p>
          <a:p>
            <a:endParaRPr lang="en-US" dirty="0"/>
          </a:p>
        </p:txBody>
      </p:sp>
      <p:sp>
        <p:nvSpPr>
          <p:cNvPr id="4" name="Slide Number Placeholder 3"/>
          <p:cNvSpPr>
            <a:spLocks noGrp="1"/>
          </p:cNvSpPr>
          <p:nvPr>
            <p:ph type="sldNum" sz="quarter" idx="5"/>
          </p:nvPr>
        </p:nvSpPr>
        <p:spPr/>
        <p:txBody>
          <a:bodyPr/>
          <a:lstStyle/>
          <a:p>
            <a:fld id="{A4C2CB9B-DE1C-D840-9362-F4B7E28C7310}" type="slidenum">
              <a:rPr lang="en-US" smtClean="0"/>
              <a:t>11</a:t>
            </a:fld>
            <a:endParaRPr lang="en-US"/>
          </a:p>
        </p:txBody>
      </p:sp>
    </p:spTree>
    <p:extLst>
      <p:ext uri="{BB962C8B-B14F-4D97-AF65-F5344CB8AC3E}">
        <p14:creationId xmlns:p14="http://schemas.microsoft.com/office/powerpoint/2010/main" val="2442608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and are all appropriate for use in the adolescent population.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safety, efficacy, and long-term cost-benefit factors of long-acting reversible contraception (LARC) use in the adolescent population have been well established.</a:t>
            </a:r>
            <a:r>
              <a:rPr lang="en-US" sz="1200" b="1" i="0" u="sng" kern="1200" baseline="30000" dirty="0">
                <a:solidFill>
                  <a:schemeClr val="tx1"/>
                </a:solidFill>
                <a:effectLst/>
                <a:latin typeface="+mn-lt"/>
                <a:ea typeface="+mn-ea"/>
                <a:cs typeface="+mn-cs"/>
              </a:rPr>
              <a:t>1</a:t>
            </a:r>
            <a:r>
              <a:rPr lang="en-US" sz="1200" b="0" i="0" kern="1200" baseline="30000" dirty="0">
                <a:solidFill>
                  <a:schemeClr val="tx1"/>
                </a:solidFill>
                <a:effectLst/>
                <a:latin typeface="+mn-lt"/>
                <a:ea typeface="+mn-ea"/>
                <a:cs typeface="+mn-cs"/>
              </a:rPr>
              <a:t>–</a:t>
            </a:r>
            <a:r>
              <a:rPr lang="en-US" sz="1200" b="1" i="0" u="sng" kern="1200" baseline="30000" dirty="0">
                <a:solidFill>
                  <a:schemeClr val="tx1"/>
                </a:solidFill>
                <a:effectLst/>
                <a:latin typeface="+mn-lt"/>
                <a:ea typeface="+mn-ea"/>
                <a:cs typeface="+mn-cs"/>
              </a:rPr>
              <a:t>4</a:t>
            </a:r>
            <a:r>
              <a:rPr lang="en-US" sz="1200" b="0"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The </a:t>
            </a:r>
            <a:r>
              <a:rPr lang="en-US" sz="1200" b="0" i="0" kern="1200" dirty="0" err="1">
                <a:solidFill>
                  <a:schemeClr val="tx1"/>
                </a:solidFill>
                <a:effectLst/>
                <a:latin typeface="+mn-lt"/>
                <a:ea typeface="+mn-ea"/>
                <a:cs typeface="+mn-cs"/>
              </a:rPr>
              <a:t>noncontraceptive</a:t>
            </a:r>
            <a:r>
              <a:rPr lang="en-US" sz="1200" b="0" i="0" kern="1200" dirty="0">
                <a:solidFill>
                  <a:schemeClr val="tx1"/>
                </a:solidFill>
                <a:effectLst/>
                <a:latin typeface="+mn-lt"/>
                <a:ea typeface="+mn-ea"/>
                <a:cs typeface="+mn-cs"/>
              </a:rPr>
              <a:t> benefits, especially treatment of heavy uterine bleeding and dysmenorrhea, are also well accepted.</a:t>
            </a:r>
            <a:r>
              <a:rPr lang="en-US" sz="1200" b="1" i="0" u="sng" kern="1200" baseline="30000" dirty="0">
                <a:solidFill>
                  <a:schemeClr val="tx1"/>
                </a:solidFill>
                <a:effectLst/>
                <a:latin typeface="+mn-lt"/>
                <a:ea typeface="+mn-ea"/>
                <a:cs typeface="+mn-cs"/>
              </a:rPr>
              <a:t>5</a:t>
            </a:r>
            <a:r>
              <a:rPr lang="en-US" sz="1200" b="0" i="0" kern="1200" baseline="30000" dirty="0">
                <a:solidFill>
                  <a:schemeClr val="tx1"/>
                </a:solidFill>
                <a:effectLst/>
                <a:latin typeface="+mn-lt"/>
                <a:ea typeface="+mn-ea"/>
                <a:cs typeface="+mn-cs"/>
              </a:rPr>
              <a:t>–</a:t>
            </a:r>
            <a:r>
              <a:rPr lang="en-US" sz="1200" b="1" i="0" u="sng" kern="1200" baseline="30000" dirty="0">
                <a:solidFill>
                  <a:schemeClr val="tx1"/>
                </a:solidFill>
                <a:effectLst/>
                <a:latin typeface="+mn-lt"/>
                <a:ea typeface="+mn-ea"/>
                <a:cs typeface="+mn-cs"/>
              </a:rPr>
              <a:t>7</a:t>
            </a:r>
            <a:r>
              <a:rPr lang="en-US" sz="1200" b="0"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Available LARC methods include 1 progestin subdermal implant and 5 intrauterine devices (IUDs) and are all appropriate for use in the adolescent population.</a:t>
            </a:r>
            <a:r>
              <a:rPr lang="en-US" sz="1200" b="1" i="0" u="sng" kern="1200" baseline="30000" dirty="0">
                <a:solidFill>
                  <a:schemeClr val="tx1"/>
                </a:solidFill>
                <a:effectLst/>
                <a:latin typeface="+mn-lt"/>
                <a:ea typeface="+mn-ea"/>
                <a:cs typeface="+mn-cs"/>
              </a:rPr>
              <a:t>4</a:t>
            </a:r>
            <a:r>
              <a:rPr lang="en-US" sz="1200" b="0"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The progestin subdermal implant works by suppressing ovulation, whereas the copper intrauterine device (Cu-IUD) and the progestin-releasing levonorgestrel intrauterine devices (LNG-IUDs) prevent fertilization.</a:t>
            </a:r>
            <a:r>
              <a:rPr lang="en-US" sz="1200" b="1" i="0" u="sng" kern="1200" baseline="30000" dirty="0">
                <a:solidFill>
                  <a:schemeClr val="tx1"/>
                </a:solidFill>
                <a:effectLst/>
                <a:latin typeface="+mn-lt"/>
                <a:ea typeface="+mn-ea"/>
                <a:cs typeface="+mn-cs"/>
              </a:rPr>
              <a:t>2</a:t>
            </a:r>
            <a:r>
              <a:rPr lang="en-US" sz="1200" b="0"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LARC methods are the most effective forms of contraception, with less than 1% of users becoming pregnant during the first year of use</a:t>
            </a:r>
            <a:endParaRPr lang="en-US" dirty="0"/>
          </a:p>
        </p:txBody>
      </p:sp>
      <p:sp>
        <p:nvSpPr>
          <p:cNvPr id="4" name="Slide Number Placeholder 3"/>
          <p:cNvSpPr>
            <a:spLocks noGrp="1"/>
          </p:cNvSpPr>
          <p:nvPr>
            <p:ph type="sldNum" sz="quarter" idx="5"/>
          </p:nvPr>
        </p:nvSpPr>
        <p:spPr/>
        <p:txBody>
          <a:bodyPr/>
          <a:lstStyle/>
          <a:p>
            <a:fld id="{A4C2CB9B-DE1C-D840-9362-F4B7E28C7310}" type="slidenum">
              <a:rPr lang="en-US" smtClean="0"/>
              <a:t>16</a:t>
            </a:fld>
            <a:endParaRPr lang="en-US"/>
          </a:p>
        </p:txBody>
      </p:sp>
    </p:spTree>
    <p:extLst>
      <p:ext uri="{BB962C8B-B14F-4D97-AF65-F5344CB8AC3E}">
        <p14:creationId xmlns:p14="http://schemas.microsoft.com/office/powerpoint/2010/main" val="2461350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Ella prevents and delays ovulation like Plan B but can also make it harder for a fertilized egg to embed in the uterus. Works up to 5 days after unprotected sex and, unlike other EC pills, doesn’t decrease in effectiveness during those 5 days.</a:t>
            </a:r>
            <a:endParaRPr lang="en-US" dirty="0"/>
          </a:p>
        </p:txBody>
      </p:sp>
      <p:sp>
        <p:nvSpPr>
          <p:cNvPr id="4" name="Slide Number Placeholder 3"/>
          <p:cNvSpPr>
            <a:spLocks noGrp="1"/>
          </p:cNvSpPr>
          <p:nvPr>
            <p:ph type="sldNum" sz="quarter" idx="5"/>
          </p:nvPr>
        </p:nvSpPr>
        <p:spPr/>
        <p:txBody>
          <a:bodyPr/>
          <a:lstStyle/>
          <a:p>
            <a:fld id="{57076C32-32CF-0749-93A0-D0171C530A77}" type="slidenum">
              <a:rPr lang="en-US" smtClean="0"/>
              <a:t>20</a:t>
            </a:fld>
            <a:endParaRPr lang="en-US"/>
          </a:p>
        </p:txBody>
      </p:sp>
    </p:spTree>
    <p:extLst>
      <p:ext uri="{BB962C8B-B14F-4D97-AF65-F5344CB8AC3E}">
        <p14:creationId xmlns:p14="http://schemas.microsoft.com/office/powerpoint/2010/main" val="1867804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CDC recommendations indicate that young women in need of EC who do not wish to use a Cu-IUD or who do not have access to IUD insertion should be offered ECPs regardless of their weight.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Pediatricians should provide emergency contraception (EC) to teenagers who have had unprotected or </a:t>
            </a:r>
            <a:r>
              <a:rPr lang="en-US" sz="1200" b="0" i="0" kern="1200" dirty="0" err="1">
                <a:solidFill>
                  <a:schemeClr val="tx1"/>
                </a:solidFill>
                <a:effectLst/>
                <a:latin typeface="+mn-lt"/>
                <a:ea typeface="+mn-ea"/>
                <a:cs typeface="+mn-cs"/>
              </a:rPr>
              <a:t>underprotected</a:t>
            </a:r>
            <a:r>
              <a:rPr lang="en-US" sz="1200" b="0" i="0" kern="1200" dirty="0">
                <a:solidFill>
                  <a:schemeClr val="tx1"/>
                </a:solidFill>
                <a:effectLst/>
                <a:latin typeface="+mn-lt"/>
                <a:ea typeface="+mn-ea"/>
                <a:cs typeface="+mn-cs"/>
              </a:rPr>
              <a:t> intercourse, according to a policy statement from the American Academy of Pediatrics published online Nov. 18 in </a:t>
            </a:r>
            <a:r>
              <a:rPr lang="en-US" sz="1200" b="0" i="1" kern="1200" dirty="0">
                <a:solidFill>
                  <a:schemeClr val="tx1"/>
                </a:solidFill>
                <a:effectLst/>
                <a:latin typeface="+mn-lt"/>
                <a:ea typeface="+mn-ea"/>
                <a:cs typeface="+mn-cs"/>
              </a:rPr>
              <a:t>Pediatric</a:t>
            </a:r>
            <a:endParaRPr lang="en-US" dirty="0"/>
          </a:p>
        </p:txBody>
      </p:sp>
      <p:sp>
        <p:nvSpPr>
          <p:cNvPr id="4" name="Slide Number Placeholder 3"/>
          <p:cNvSpPr>
            <a:spLocks noGrp="1"/>
          </p:cNvSpPr>
          <p:nvPr>
            <p:ph type="sldNum" sz="quarter" idx="5"/>
          </p:nvPr>
        </p:nvSpPr>
        <p:spPr/>
        <p:txBody>
          <a:bodyPr/>
          <a:lstStyle/>
          <a:p>
            <a:fld id="{57076C32-32CF-0749-93A0-D0171C530A77}" type="slidenum">
              <a:rPr lang="en-US" smtClean="0"/>
              <a:t>21</a:t>
            </a:fld>
            <a:endParaRPr lang="en-US"/>
          </a:p>
        </p:txBody>
      </p:sp>
    </p:spTree>
    <p:extLst>
      <p:ext uri="{BB962C8B-B14F-4D97-AF65-F5344CB8AC3E}">
        <p14:creationId xmlns:p14="http://schemas.microsoft.com/office/powerpoint/2010/main" val="3898403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Friday, July 15,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64055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Friday, July 15,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00906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Friday, July 15,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2580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Friday, July 15,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47678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Friday, July 15,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4985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Friday, July 15,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07976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Friday, July 15,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127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Friday, July 15,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49998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Friday, July 15,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7598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Friday, July 15,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5854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Friday, July 15,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96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Friday, July 15, 2022</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6894173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bedsider.org/features/25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F292AA-C8DB-4CAA-97C9-456CF8540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lowing 3D art">
            <a:extLst>
              <a:ext uri="{FF2B5EF4-FFF2-40B4-BE49-F238E27FC236}">
                <a16:creationId xmlns:a16="http://schemas.microsoft.com/office/drawing/2014/main" id="{60C5A2B1-290B-A427-333F-EA2CDC432ECB}"/>
              </a:ext>
            </a:extLst>
          </p:cNvPr>
          <p:cNvPicPr>
            <a:picLocks noChangeAspect="1"/>
          </p:cNvPicPr>
          <p:nvPr/>
        </p:nvPicPr>
        <p:blipFill rotWithShape="1">
          <a:blip r:embed="rId2"/>
          <a:srcRect l="26425" r="28251" b="-1"/>
          <a:stretch/>
        </p:blipFill>
        <p:spPr>
          <a:xfrm>
            <a:off x="-1" y="10"/>
            <a:ext cx="4587901" cy="6857990"/>
          </a:xfrm>
          <a:prstGeom prst="rect">
            <a:avLst/>
          </a:prstGeom>
        </p:spPr>
      </p:pic>
      <p:sp>
        <p:nvSpPr>
          <p:cNvPr id="11" name="Rectangle 10">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2" y="-429"/>
            <a:ext cx="7604097" cy="6857571"/>
          </a:xfrm>
          <a:prstGeom prst="rect">
            <a:avLst/>
          </a:prstGeom>
          <a:gradFill>
            <a:gsLst>
              <a:gs pos="0">
                <a:schemeClr val="accent6">
                  <a:lumMod val="75000"/>
                  <a:alpha val="73000"/>
                </a:schemeClr>
              </a:gs>
              <a:gs pos="100000">
                <a:schemeClr val="accent2"/>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1" y="0"/>
            <a:ext cx="7604097" cy="6858000"/>
          </a:xfrm>
          <a:prstGeom prst="rect">
            <a:avLst/>
          </a:prstGeom>
          <a:gradFill>
            <a:gsLst>
              <a:gs pos="0">
                <a:schemeClr val="accent5">
                  <a:alpha val="37000"/>
                </a:schemeClr>
              </a:gs>
              <a:gs pos="98000">
                <a:schemeClr val="accent2">
                  <a:alpha val="6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99847" y="4355164"/>
            <a:ext cx="7592151" cy="2502836"/>
          </a:xfrm>
          <a:prstGeom prst="rect">
            <a:avLst/>
          </a:prstGeom>
          <a:gradFill>
            <a:gsLst>
              <a:gs pos="22000">
                <a:schemeClr val="accent6">
                  <a:alpha val="39000"/>
                </a:schemeClr>
              </a:gs>
              <a:gs pos="82000">
                <a:schemeClr val="accent5">
                  <a:alpha val="19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256CF5B-1DAD-4912-86B9-FCA733692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704304">
            <a:off x="6080918" y="830588"/>
            <a:ext cx="4998441" cy="4998441"/>
          </a:xfrm>
          <a:prstGeom prst="ellipse">
            <a:avLst/>
          </a:prstGeom>
          <a:gradFill>
            <a:gsLst>
              <a:gs pos="39000">
                <a:schemeClr val="accent4">
                  <a:lumMod val="20000"/>
                  <a:lumOff val="80000"/>
                  <a:alpha val="0"/>
                </a:schemeClr>
              </a:gs>
              <a:gs pos="100000">
                <a:schemeClr val="accent6">
                  <a:alpha val="18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401EBD-5F63-A04B-B13B-84FA7D97F3CD}"/>
              </a:ext>
            </a:extLst>
          </p:cNvPr>
          <p:cNvSpPr>
            <a:spLocks noGrp="1"/>
          </p:cNvSpPr>
          <p:nvPr>
            <p:ph type="ctrTitle"/>
          </p:nvPr>
        </p:nvSpPr>
        <p:spPr>
          <a:xfrm>
            <a:off x="5275425" y="768485"/>
            <a:ext cx="6133656" cy="3169674"/>
          </a:xfrm>
        </p:spPr>
        <p:txBody>
          <a:bodyPr>
            <a:normAutofit/>
          </a:bodyPr>
          <a:lstStyle/>
          <a:p>
            <a:pPr algn="r"/>
            <a:r>
              <a:rPr lang="en-US" dirty="0">
                <a:solidFill>
                  <a:schemeClr val="bg1"/>
                </a:solidFill>
              </a:rPr>
              <a:t>Pregnancy</a:t>
            </a:r>
            <a:br>
              <a:rPr lang="en-US" dirty="0">
                <a:solidFill>
                  <a:schemeClr val="bg1"/>
                </a:solidFill>
              </a:rPr>
            </a:br>
            <a:r>
              <a:rPr lang="en-US" dirty="0">
                <a:solidFill>
                  <a:schemeClr val="bg1"/>
                </a:solidFill>
              </a:rPr>
              <a:t>Prevention</a:t>
            </a:r>
          </a:p>
        </p:txBody>
      </p:sp>
      <p:sp>
        <p:nvSpPr>
          <p:cNvPr id="3" name="Subtitle 2">
            <a:extLst>
              <a:ext uri="{FF2B5EF4-FFF2-40B4-BE49-F238E27FC236}">
                <a16:creationId xmlns:a16="http://schemas.microsoft.com/office/drawing/2014/main" id="{3D79695E-C1C4-D040-8818-2065D91CC781}"/>
              </a:ext>
            </a:extLst>
          </p:cNvPr>
          <p:cNvSpPr>
            <a:spLocks noGrp="1"/>
          </p:cNvSpPr>
          <p:nvPr>
            <p:ph type="subTitle" idx="1"/>
          </p:nvPr>
        </p:nvSpPr>
        <p:spPr>
          <a:xfrm>
            <a:off x="5862918" y="4793128"/>
            <a:ext cx="5462494" cy="1141157"/>
          </a:xfrm>
        </p:spPr>
        <p:txBody>
          <a:bodyPr>
            <a:normAutofit/>
          </a:bodyPr>
          <a:lstStyle/>
          <a:p>
            <a:pPr algn="r"/>
            <a:r>
              <a:rPr lang="en-US" sz="1400" dirty="0">
                <a:solidFill>
                  <a:schemeClr val="bg1"/>
                </a:solidFill>
              </a:rPr>
              <a:t>Starting contraception</a:t>
            </a:r>
          </a:p>
          <a:p>
            <a:pPr algn="r"/>
            <a:r>
              <a:rPr lang="en-US" sz="1400" dirty="0">
                <a:solidFill>
                  <a:schemeClr val="bg1"/>
                </a:solidFill>
              </a:rPr>
              <a:t>Quickly and safely</a:t>
            </a:r>
          </a:p>
        </p:txBody>
      </p:sp>
      <p:sp>
        <p:nvSpPr>
          <p:cNvPr id="5" name="TextBox 4">
            <a:extLst>
              <a:ext uri="{FF2B5EF4-FFF2-40B4-BE49-F238E27FC236}">
                <a16:creationId xmlns:a16="http://schemas.microsoft.com/office/drawing/2014/main" id="{F9F85B45-AA1F-E84C-9008-7CDD77F8F8B9}"/>
              </a:ext>
            </a:extLst>
          </p:cNvPr>
          <p:cNvSpPr txBox="1"/>
          <p:nvPr/>
        </p:nvSpPr>
        <p:spPr>
          <a:xfrm>
            <a:off x="5892800" y="6089515"/>
            <a:ext cx="5689600" cy="646331"/>
          </a:xfrm>
          <a:prstGeom prst="rect">
            <a:avLst/>
          </a:prstGeom>
          <a:noFill/>
        </p:spPr>
        <p:txBody>
          <a:bodyPr wrap="square" rtlCol="0">
            <a:spAutoFit/>
          </a:bodyPr>
          <a:lstStyle/>
          <a:p>
            <a:r>
              <a:rPr lang="en-US" dirty="0"/>
              <a:t>This presentation does not take the place of your independent clinical judgement/ due diligence</a:t>
            </a:r>
          </a:p>
        </p:txBody>
      </p:sp>
    </p:spTree>
    <p:extLst>
      <p:ext uri="{BB962C8B-B14F-4D97-AF65-F5344CB8AC3E}">
        <p14:creationId xmlns:p14="http://schemas.microsoft.com/office/powerpoint/2010/main" val="858667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41116-F3E1-9840-A18D-64F91FCC9775}"/>
              </a:ext>
            </a:extLst>
          </p:cNvPr>
          <p:cNvSpPr>
            <a:spLocks noGrp="1"/>
          </p:cNvSpPr>
          <p:nvPr>
            <p:ph type="title"/>
          </p:nvPr>
        </p:nvSpPr>
        <p:spPr/>
        <p:txBody>
          <a:bodyPr>
            <a:normAutofit fontScale="90000"/>
          </a:bodyPr>
          <a:lstStyle/>
          <a:p>
            <a:r>
              <a:rPr lang="en-US" dirty="0">
                <a:solidFill>
                  <a:srgbClr val="7030A0"/>
                </a:solidFill>
              </a:rPr>
              <a:t>.HPI</a:t>
            </a:r>
            <a:r>
              <a:rPr lang="en-US" b="0" dirty="0">
                <a:solidFill>
                  <a:srgbClr val="7030A0"/>
                </a:solidFill>
              </a:rPr>
              <a:t>KS</a:t>
            </a:r>
            <a:r>
              <a:rPr lang="en-US" dirty="0">
                <a:solidFill>
                  <a:srgbClr val="7030A0"/>
                </a:solidFill>
              </a:rPr>
              <a:t>OCP</a:t>
            </a:r>
            <a:r>
              <a:rPr lang="en-US" b="0" dirty="0">
                <a:solidFill>
                  <a:srgbClr val="7030A0"/>
                </a:solidFill>
              </a:rPr>
              <a:t>NO</a:t>
            </a:r>
            <a:r>
              <a:rPr lang="en-US" dirty="0">
                <a:solidFill>
                  <a:srgbClr val="7030A0"/>
                </a:solidFill>
              </a:rPr>
              <a:t>CONTRAINDICATIONS</a:t>
            </a:r>
            <a:br>
              <a:rPr lang="en-US" dirty="0">
                <a:solidFill>
                  <a:srgbClr val="7030A0"/>
                </a:solidFill>
              </a:rPr>
            </a:br>
            <a:endParaRPr lang="en-US" dirty="0"/>
          </a:p>
        </p:txBody>
      </p:sp>
      <p:sp>
        <p:nvSpPr>
          <p:cNvPr id="3" name="Content Placeholder 2">
            <a:extLst>
              <a:ext uri="{FF2B5EF4-FFF2-40B4-BE49-F238E27FC236}">
                <a16:creationId xmlns:a16="http://schemas.microsoft.com/office/drawing/2014/main" id="{0691B95B-2E03-AE42-B232-D91B8C6E89BA}"/>
              </a:ext>
            </a:extLst>
          </p:cNvPr>
          <p:cNvSpPr>
            <a:spLocks noGrp="1"/>
          </p:cNvSpPr>
          <p:nvPr>
            <p:ph idx="1"/>
          </p:nvPr>
        </p:nvSpPr>
        <p:spPr/>
        <p:txBody>
          <a:bodyPr/>
          <a:lstStyle/>
          <a:p>
            <a:pPr lvl="1"/>
            <a:r>
              <a:rPr lang="en-US" sz="2200" dirty="0">
                <a:solidFill>
                  <a:srgbClr val="7030A0"/>
                </a:solidFill>
              </a:rPr>
              <a:t>No personal history of complicated migraine, seizure, sickle cell, </a:t>
            </a:r>
            <a:r>
              <a:rPr lang="en-US" sz="2200" dirty="0" err="1">
                <a:solidFill>
                  <a:srgbClr val="7030A0"/>
                </a:solidFill>
              </a:rPr>
              <a:t>rhuematologic</a:t>
            </a:r>
            <a:r>
              <a:rPr lang="en-US" sz="2200" dirty="0">
                <a:solidFill>
                  <a:srgbClr val="7030A0"/>
                </a:solidFill>
              </a:rPr>
              <a:t> </a:t>
            </a:r>
            <a:r>
              <a:rPr lang="en-US" sz="2200" dirty="0" err="1">
                <a:solidFill>
                  <a:srgbClr val="7030A0"/>
                </a:solidFill>
              </a:rPr>
              <a:t>dz</a:t>
            </a:r>
            <a:r>
              <a:rPr lang="en-US" sz="2200" dirty="0">
                <a:solidFill>
                  <a:srgbClr val="7030A0"/>
                </a:solidFill>
              </a:rPr>
              <a:t>, liver disease, heart disease or deformity, stroke, diabetes, breast cancer or hypertension. She does not need to take antibiotics prior to dental work. She does not smoke cigarettes. She is not breastfeeding. No personal or first degree relative with </a:t>
            </a:r>
            <a:r>
              <a:rPr lang="en-US" sz="2200" dirty="0" err="1">
                <a:solidFill>
                  <a:srgbClr val="7030A0"/>
                </a:solidFill>
              </a:rPr>
              <a:t>dvt</a:t>
            </a:r>
            <a:r>
              <a:rPr lang="en-US" sz="2200" dirty="0">
                <a:solidFill>
                  <a:srgbClr val="7030A0"/>
                </a:solidFill>
              </a:rPr>
              <a:t> or pe.</a:t>
            </a:r>
          </a:p>
          <a:p>
            <a:endParaRPr lang="en-US" dirty="0"/>
          </a:p>
        </p:txBody>
      </p:sp>
    </p:spTree>
    <p:extLst>
      <p:ext uri="{BB962C8B-B14F-4D97-AF65-F5344CB8AC3E}">
        <p14:creationId xmlns:p14="http://schemas.microsoft.com/office/powerpoint/2010/main" val="852264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rth control effectiveness chart">
            <a:extLst>
              <a:ext uri="{FF2B5EF4-FFF2-40B4-BE49-F238E27FC236}">
                <a16:creationId xmlns:a16="http://schemas.microsoft.com/office/drawing/2014/main" id="{B984149F-A561-5649-81F2-2D46BA397D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032"/>
          <a:stretch/>
        </p:blipFill>
        <p:spPr bwMode="auto">
          <a:xfrm>
            <a:off x="2350745" y="643467"/>
            <a:ext cx="7490510" cy="2115232"/>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a:extLst>
              <a:ext uri="{FF2B5EF4-FFF2-40B4-BE49-F238E27FC236}">
                <a16:creationId xmlns:a16="http://schemas.microsoft.com/office/drawing/2014/main" id="{BB8AAA85-986B-3B40-BAC8-E631A30FF0AC}"/>
              </a:ext>
            </a:extLst>
          </p:cNvPr>
          <p:cNvSpPr/>
          <p:nvPr/>
        </p:nvSpPr>
        <p:spPr>
          <a:xfrm>
            <a:off x="380010" y="1199408"/>
            <a:ext cx="1970735" cy="1306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LARCS</a:t>
            </a:r>
          </a:p>
        </p:txBody>
      </p:sp>
      <p:sp>
        <p:nvSpPr>
          <p:cNvPr id="9" name="TextBox 8">
            <a:extLst>
              <a:ext uri="{FF2B5EF4-FFF2-40B4-BE49-F238E27FC236}">
                <a16:creationId xmlns:a16="http://schemas.microsoft.com/office/drawing/2014/main" id="{036AD070-1575-8544-803A-131F6C87C840}"/>
              </a:ext>
            </a:extLst>
          </p:cNvPr>
          <p:cNvSpPr txBox="1"/>
          <p:nvPr/>
        </p:nvSpPr>
        <p:spPr>
          <a:xfrm>
            <a:off x="2464231" y="3301139"/>
            <a:ext cx="7377024" cy="3108543"/>
          </a:xfrm>
          <a:prstGeom prst="rect">
            <a:avLst/>
          </a:prstGeom>
          <a:noFill/>
        </p:spPr>
        <p:txBody>
          <a:bodyPr wrap="square" rtlCol="0">
            <a:spAutoFit/>
          </a:bodyPr>
          <a:lstStyle/>
          <a:p>
            <a:r>
              <a:rPr lang="en-US" sz="2800" b="1" dirty="0"/>
              <a:t>Long Acting Reversible Contraceptives</a:t>
            </a:r>
          </a:p>
          <a:p>
            <a:r>
              <a:rPr lang="en-US" sz="2800" dirty="0">
                <a:sym typeface="Wingdings" pitchFamily="2" charset="2"/>
              </a:rPr>
              <a:t> </a:t>
            </a:r>
            <a:r>
              <a:rPr lang="en-US" sz="2800" dirty="0"/>
              <a:t>Safe, effective </a:t>
            </a:r>
          </a:p>
          <a:p>
            <a:r>
              <a:rPr lang="en-US" sz="2800" dirty="0">
                <a:sym typeface="Wingdings" pitchFamily="2" charset="2"/>
              </a:rPr>
              <a:t> </a:t>
            </a:r>
            <a:r>
              <a:rPr lang="en-US" sz="2800" dirty="0"/>
              <a:t>Appropriate for adolescents </a:t>
            </a:r>
          </a:p>
          <a:p>
            <a:pPr marL="285750" indent="-285750">
              <a:buFont typeface="Wingdings" pitchFamily="2" charset="2"/>
              <a:buChar char="J"/>
            </a:pPr>
            <a:r>
              <a:rPr lang="en-US" sz="2800" dirty="0">
                <a:sym typeface="Wingdings" pitchFamily="2" charset="2"/>
              </a:rPr>
              <a:t>3-5+ years</a:t>
            </a:r>
          </a:p>
          <a:p>
            <a:pPr marL="285750" indent="-285750">
              <a:buFont typeface="Wingdings" pitchFamily="2" charset="2"/>
              <a:buChar char="J"/>
            </a:pPr>
            <a:endParaRPr lang="en-US" sz="2800" dirty="0">
              <a:sym typeface="Wingdings" pitchFamily="2" charset="2"/>
            </a:endParaRPr>
          </a:p>
          <a:p>
            <a:pPr marL="285750" indent="-285750">
              <a:buFont typeface="Wingdings" pitchFamily="2" charset="2"/>
              <a:buChar char="L"/>
            </a:pPr>
            <a:r>
              <a:rPr lang="en-US" sz="2800" dirty="0">
                <a:sym typeface="Wingdings" pitchFamily="2" charset="2"/>
              </a:rPr>
              <a:t>Specialized insertion</a:t>
            </a:r>
          </a:p>
          <a:p>
            <a:pPr marL="285750" indent="-285750">
              <a:buFont typeface="Wingdings" pitchFamily="2" charset="2"/>
              <a:buChar char="L"/>
            </a:pPr>
            <a:r>
              <a:rPr lang="en-US" sz="2800" dirty="0">
                <a:sym typeface="Wingdings" pitchFamily="2" charset="2"/>
              </a:rPr>
              <a:t>Progestin only– irregular bleeding</a:t>
            </a:r>
            <a:endParaRPr lang="en-US" sz="2800" dirty="0"/>
          </a:p>
        </p:txBody>
      </p:sp>
      <p:sp>
        <p:nvSpPr>
          <p:cNvPr id="10" name="Freeform 9">
            <a:extLst>
              <a:ext uri="{FF2B5EF4-FFF2-40B4-BE49-F238E27FC236}">
                <a16:creationId xmlns:a16="http://schemas.microsoft.com/office/drawing/2014/main" id="{473383FC-5007-E646-BB8F-2E9D11DD8E18}"/>
              </a:ext>
            </a:extLst>
          </p:cNvPr>
          <p:cNvSpPr/>
          <p:nvPr/>
        </p:nvSpPr>
        <p:spPr>
          <a:xfrm>
            <a:off x="7453014" y="1300170"/>
            <a:ext cx="1040251" cy="1196973"/>
          </a:xfrm>
          <a:custGeom>
            <a:avLst/>
            <a:gdLst>
              <a:gd name="connsiteX0" fmla="*/ 187650 w 1040251"/>
              <a:gd name="connsiteY0" fmla="*/ 141172 h 1196973"/>
              <a:gd name="connsiteX1" fmla="*/ 94661 w 1040251"/>
              <a:gd name="connsiteY1" fmla="*/ 358149 h 1196973"/>
              <a:gd name="connsiteX2" fmla="*/ 218647 w 1040251"/>
              <a:gd name="connsiteY2" fmla="*/ 218664 h 1196973"/>
              <a:gd name="connsiteX3" fmla="*/ 265142 w 1040251"/>
              <a:gd name="connsiteY3" fmla="*/ 203166 h 1196973"/>
              <a:gd name="connsiteX4" fmla="*/ 218647 w 1040251"/>
              <a:gd name="connsiteY4" fmla="*/ 311654 h 1196973"/>
              <a:gd name="connsiteX5" fmla="*/ 203149 w 1040251"/>
              <a:gd name="connsiteY5" fmla="*/ 373647 h 1196973"/>
              <a:gd name="connsiteX6" fmla="*/ 172152 w 1040251"/>
              <a:gd name="connsiteY6" fmla="*/ 466637 h 1196973"/>
              <a:gd name="connsiteX7" fmla="*/ 265142 w 1040251"/>
              <a:gd name="connsiteY7" fmla="*/ 311654 h 1196973"/>
              <a:gd name="connsiteX8" fmla="*/ 327135 w 1040251"/>
              <a:gd name="connsiteY8" fmla="*/ 218664 h 1196973"/>
              <a:gd name="connsiteX9" fmla="*/ 342633 w 1040251"/>
              <a:gd name="connsiteY9" fmla="*/ 265159 h 1196973"/>
              <a:gd name="connsiteX10" fmla="*/ 311637 w 1040251"/>
              <a:gd name="connsiteY10" fmla="*/ 311654 h 1196973"/>
              <a:gd name="connsiteX11" fmla="*/ 280640 w 1040251"/>
              <a:gd name="connsiteY11" fmla="*/ 404644 h 1196973"/>
              <a:gd name="connsiteX12" fmla="*/ 249644 w 1040251"/>
              <a:gd name="connsiteY12" fmla="*/ 466637 h 1196973"/>
              <a:gd name="connsiteX13" fmla="*/ 234145 w 1040251"/>
              <a:gd name="connsiteY13" fmla="*/ 528630 h 1196973"/>
              <a:gd name="connsiteX14" fmla="*/ 203149 w 1040251"/>
              <a:gd name="connsiteY14" fmla="*/ 575125 h 1196973"/>
              <a:gd name="connsiteX15" fmla="*/ 311637 w 1040251"/>
              <a:gd name="connsiteY15" fmla="*/ 435640 h 1196973"/>
              <a:gd name="connsiteX16" fmla="*/ 342633 w 1040251"/>
              <a:gd name="connsiteY16" fmla="*/ 389145 h 1196973"/>
              <a:gd name="connsiteX17" fmla="*/ 389128 w 1040251"/>
              <a:gd name="connsiteY17" fmla="*/ 342650 h 1196973"/>
              <a:gd name="connsiteX18" fmla="*/ 420125 w 1040251"/>
              <a:gd name="connsiteY18" fmla="*/ 296155 h 1196973"/>
              <a:gd name="connsiteX19" fmla="*/ 513115 w 1040251"/>
              <a:gd name="connsiteY19" fmla="*/ 187667 h 1196973"/>
              <a:gd name="connsiteX20" fmla="*/ 528613 w 1040251"/>
              <a:gd name="connsiteY20" fmla="*/ 234162 h 1196973"/>
              <a:gd name="connsiteX21" fmla="*/ 497617 w 1040251"/>
              <a:gd name="connsiteY21" fmla="*/ 311654 h 1196973"/>
              <a:gd name="connsiteX22" fmla="*/ 435623 w 1040251"/>
              <a:gd name="connsiteY22" fmla="*/ 404644 h 1196973"/>
              <a:gd name="connsiteX23" fmla="*/ 342633 w 1040251"/>
              <a:gd name="connsiteY23" fmla="*/ 559627 h 1196973"/>
              <a:gd name="connsiteX24" fmla="*/ 373630 w 1040251"/>
              <a:gd name="connsiteY24" fmla="*/ 513132 h 1196973"/>
              <a:gd name="connsiteX25" fmla="*/ 482118 w 1040251"/>
              <a:gd name="connsiteY25" fmla="*/ 373647 h 1196973"/>
              <a:gd name="connsiteX26" fmla="*/ 513115 w 1040251"/>
              <a:gd name="connsiteY26" fmla="*/ 327152 h 1196973"/>
              <a:gd name="connsiteX27" fmla="*/ 652600 w 1040251"/>
              <a:gd name="connsiteY27" fmla="*/ 141172 h 1196973"/>
              <a:gd name="connsiteX28" fmla="*/ 637101 w 1040251"/>
              <a:gd name="connsiteY28" fmla="*/ 203166 h 1196973"/>
              <a:gd name="connsiteX29" fmla="*/ 575108 w 1040251"/>
              <a:gd name="connsiteY29" fmla="*/ 327152 h 1196973"/>
              <a:gd name="connsiteX30" fmla="*/ 466620 w 1040251"/>
              <a:gd name="connsiteY30" fmla="*/ 482135 h 1196973"/>
              <a:gd name="connsiteX31" fmla="*/ 451122 w 1040251"/>
              <a:gd name="connsiteY31" fmla="*/ 528630 h 1196973"/>
              <a:gd name="connsiteX32" fmla="*/ 420125 w 1040251"/>
              <a:gd name="connsiteY32" fmla="*/ 575125 h 1196973"/>
              <a:gd name="connsiteX33" fmla="*/ 466620 w 1040251"/>
              <a:gd name="connsiteY33" fmla="*/ 513132 h 1196973"/>
              <a:gd name="connsiteX34" fmla="*/ 559610 w 1040251"/>
              <a:gd name="connsiteY34" fmla="*/ 373647 h 1196973"/>
              <a:gd name="connsiteX35" fmla="*/ 606105 w 1040251"/>
              <a:gd name="connsiteY35" fmla="*/ 311654 h 1196973"/>
              <a:gd name="connsiteX36" fmla="*/ 652600 w 1040251"/>
              <a:gd name="connsiteY36" fmla="*/ 280657 h 1196973"/>
              <a:gd name="connsiteX37" fmla="*/ 683596 w 1040251"/>
              <a:gd name="connsiteY37" fmla="*/ 234162 h 1196973"/>
              <a:gd name="connsiteX38" fmla="*/ 652600 w 1040251"/>
              <a:gd name="connsiteY38" fmla="*/ 327152 h 1196973"/>
              <a:gd name="connsiteX39" fmla="*/ 575108 w 1040251"/>
              <a:gd name="connsiteY39" fmla="*/ 451138 h 1196973"/>
              <a:gd name="connsiteX40" fmla="*/ 451122 w 1040251"/>
              <a:gd name="connsiteY40" fmla="*/ 637118 h 1196973"/>
              <a:gd name="connsiteX41" fmla="*/ 389128 w 1040251"/>
              <a:gd name="connsiteY41" fmla="*/ 745606 h 1196973"/>
              <a:gd name="connsiteX42" fmla="*/ 389128 w 1040251"/>
              <a:gd name="connsiteY42" fmla="*/ 745606 h 1196973"/>
              <a:gd name="connsiteX43" fmla="*/ 435623 w 1040251"/>
              <a:gd name="connsiteY43" fmla="*/ 699111 h 1196973"/>
              <a:gd name="connsiteX44" fmla="*/ 482118 w 1040251"/>
              <a:gd name="connsiteY44" fmla="*/ 637118 h 1196973"/>
              <a:gd name="connsiteX45" fmla="*/ 404627 w 1040251"/>
              <a:gd name="connsiteY45" fmla="*/ 823098 h 1196973"/>
              <a:gd name="connsiteX46" fmla="*/ 342633 w 1040251"/>
              <a:gd name="connsiteY46" fmla="*/ 947084 h 1196973"/>
              <a:gd name="connsiteX47" fmla="*/ 296139 w 1040251"/>
              <a:gd name="connsiteY47" fmla="*/ 1024576 h 1196973"/>
              <a:gd name="connsiteX48" fmla="*/ 265142 w 1040251"/>
              <a:gd name="connsiteY48" fmla="*/ 1071071 h 1196973"/>
              <a:gd name="connsiteX49" fmla="*/ 234145 w 1040251"/>
              <a:gd name="connsiteY49" fmla="*/ 1133064 h 1196973"/>
              <a:gd name="connsiteX50" fmla="*/ 265142 w 1040251"/>
              <a:gd name="connsiteY50" fmla="*/ 1009077 h 1196973"/>
              <a:gd name="connsiteX51" fmla="*/ 296139 w 1040251"/>
              <a:gd name="connsiteY51" fmla="*/ 916088 h 1196973"/>
              <a:gd name="connsiteX52" fmla="*/ 280640 w 1040251"/>
              <a:gd name="connsiteY52" fmla="*/ 1024576 h 1196973"/>
              <a:gd name="connsiteX53" fmla="*/ 404627 w 1040251"/>
              <a:gd name="connsiteY53" fmla="*/ 916088 h 1196973"/>
              <a:gd name="connsiteX54" fmla="*/ 466620 w 1040251"/>
              <a:gd name="connsiteY54" fmla="*/ 869593 h 1196973"/>
              <a:gd name="connsiteX55" fmla="*/ 559610 w 1040251"/>
              <a:gd name="connsiteY55" fmla="*/ 792101 h 1196973"/>
              <a:gd name="connsiteX56" fmla="*/ 513115 w 1040251"/>
              <a:gd name="connsiteY56" fmla="*/ 947084 h 1196973"/>
              <a:gd name="connsiteX57" fmla="*/ 482118 w 1040251"/>
              <a:gd name="connsiteY57" fmla="*/ 993579 h 1196973"/>
              <a:gd name="connsiteX58" fmla="*/ 451122 w 1040251"/>
              <a:gd name="connsiteY58" fmla="*/ 1086569 h 1196973"/>
              <a:gd name="connsiteX59" fmla="*/ 854078 w 1040251"/>
              <a:gd name="connsiteY59" fmla="*/ 606122 h 1196973"/>
              <a:gd name="connsiteX60" fmla="*/ 792084 w 1040251"/>
              <a:gd name="connsiteY60" fmla="*/ 683613 h 1196973"/>
              <a:gd name="connsiteX61" fmla="*/ 745589 w 1040251"/>
              <a:gd name="connsiteY61" fmla="*/ 745606 h 1196973"/>
              <a:gd name="connsiteX62" fmla="*/ 683596 w 1040251"/>
              <a:gd name="connsiteY62" fmla="*/ 838596 h 1196973"/>
              <a:gd name="connsiteX63" fmla="*/ 590606 w 1040251"/>
              <a:gd name="connsiteY63" fmla="*/ 947084 h 1196973"/>
              <a:gd name="connsiteX64" fmla="*/ 528613 w 1040251"/>
              <a:gd name="connsiteY64" fmla="*/ 1040074 h 1196973"/>
              <a:gd name="connsiteX65" fmla="*/ 466620 w 1040251"/>
              <a:gd name="connsiteY65" fmla="*/ 1148562 h 1196973"/>
              <a:gd name="connsiteX66" fmla="*/ 451122 w 1040251"/>
              <a:gd name="connsiteY66" fmla="*/ 1195057 h 1196973"/>
              <a:gd name="connsiteX67" fmla="*/ 513115 w 1040251"/>
              <a:gd name="connsiteY67" fmla="*/ 1102067 h 1196973"/>
              <a:gd name="connsiteX68" fmla="*/ 823081 w 1040251"/>
              <a:gd name="connsiteY68" fmla="*/ 869593 h 1196973"/>
              <a:gd name="connsiteX69" fmla="*/ 869576 w 1040251"/>
              <a:gd name="connsiteY69" fmla="*/ 823098 h 1196973"/>
              <a:gd name="connsiteX70" fmla="*/ 1009061 w 1040251"/>
              <a:gd name="connsiteY70" fmla="*/ 745606 h 1196973"/>
              <a:gd name="connsiteX71" fmla="*/ 1040057 w 1040251"/>
              <a:gd name="connsiteY71" fmla="*/ 807599 h 1196973"/>
              <a:gd name="connsiteX72" fmla="*/ 993562 w 1040251"/>
              <a:gd name="connsiteY72" fmla="*/ 885091 h 1196973"/>
              <a:gd name="connsiteX73" fmla="*/ 978064 w 1040251"/>
              <a:gd name="connsiteY73" fmla="*/ 931586 h 1196973"/>
              <a:gd name="connsiteX74" fmla="*/ 916071 w 1040251"/>
              <a:gd name="connsiteY74" fmla="*/ 1040074 h 1196973"/>
              <a:gd name="connsiteX75" fmla="*/ 900572 w 1040251"/>
              <a:gd name="connsiteY75" fmla="*/ 1086569 h 1196973"/>
              <a:gd name="connsiteX76" fmla="*/ 854078 w 1040251"/>
              <a:gd name="connsiteY76" fmla="*/ 1133064 h 1196973"/>
              <a:gd name="connsiteX77" fmla="*/ 838579 w 1040251"/>
              <a:gd name="connsiteY77" fmla="*/ 823098 h 1196973"/>
              <a:gd name="connsiteX78" fmla="*/ 807583 w 1040251"/>
              <a:gd name="connsiteY78" fmla="*/ 776603 h 1196973"/>
              <a:gd name="connsiteX79" fmla="*/ 776586 w 1040251"/>
              <a:gd name="connsiteY79" fmla="*/ 683613 h 1196973"/>
              <a:gd name="connsiteX80" fmla="*/ 745589 w 1040251"/>
              <a:gd name="connsiteY80" fmla="*/ 637118 h 1196973"/>
              <a:gd name="connsiteX81" fmla="*/ 652600 w 1040251"/>
              <a:gd name="connsiteY81" fmla="*/ 575125 h 1196973"/>
              <a:gd name="connsiteX82" fmla="*/ 497617 w 1040251"/>
              <a:gd name="connsiteY82" fmla="*/ 590623 h 1196973"/>
              <a:gd name="connsiteX83" fmla="*/ 466620 w 1040251"/>
              <a:gd name="connsiteY83" fmla="*/ 637118 h 1196973"/>
              <a:gd name="connsiteX84" fmla="*/ 544111 w 1040251"/>
              <a:gd name="connsiteY84" fmla="*/ 497633 h 1196973"/>
              <a:gd name="connsiteX85" fmla="*/ 559610 w 1040251"/>
              <a:gd name="connsiteY85" fmla="*/ 435640 h 1196973"/>
              <a:gd name="connsiteX86" fmla="*/ 497617 w 1040251"/>
              <a:gd name="connsiteY86" fmla="*/ 497633 h 1196973"/>
              <a:gd name="connsiteX87" fmla="*/ 358132 w 1040251"/>
              <a:gd name="connsiteY87" fmla="*/ 652616 h 1196973"/>
              <a:gd name="connsiteX88" fmla="*/ 327135 w 1040251"/>
              <a:gd name="connsiteY88" fmla="*/ 699111 h 1196973"/>
              <a:gd name="connsiteX89" fmla="*/ 234145 w 1040251"/>
              <a:gd name="connsiteY89" fmla="*/ 807599 h 1196973"/>
              <a:gd name="connsiteX90" fmla="*/ 218647 w 1040251"/>
              <a:gd name="connsiteY90" fmla="*/ 761105 h 1196973"/>
              <a:gd name="connsiteX91" fmla="*/ 249644 w 1040251"/>
              <a:gd name="connsiteY91" fmla="*/ 652616 h 1196973"/>
              <a:gd name="connsiteX92" fmla="*/ 203149 w 1040251"/>
              <a:gd name="connsiteY92" fmla="*/ 637118 h 1196973"/>
              <a:gd name="connsiteX93" fmla="*/ 125657 w 1040251"/>
              <a:gd name="connsiteY93" fmla="*/ 714610 h 1196973"/>
              <a:gd name="connsiteX94" fmla="*/ 110159 w 1040251"/>
              <a:gd name="connsiteY94" fmla="*/ 668115 h 1196973"/>
              <a:gd name="connsiteX95" fmla="*/ 141155 w 1040251"/>
              <a:gd name="connsiteY95" fmla="*/ 621620 h 1196973"/>
              <a:gd name="connsiteX96" fmla="*/ 172152 w 1040251"/>
              <a:gd name="connsiteY96" fmla="*/ 528630 h 1196973"/>
              <a:gd name="connsiteX97" fmla="*/ 110159 w 1040251"/>
              <a:gd name="connsiteY97" fmla="*/ 559627 h 1196973"/>
              <a:gd name="connsiteX98" fmla="*/ 32667 w 1040251"/>
              <a:gd name="connsiteY98" fmla="*/ 652616 h 1196973"/>
              <a:gd name="connsiteX99" fmla="*/ 1671 w 1040251"/>
              <a:gd name="connsiteY99" fmla="*/ 699111 h 1196973"/>
              <a:gd name="connsiteX100" fmla="*/ 17169 w 1040251"/>
              <a:gd name="connsiteY100" fmla="*/ 575125 h 1196973"/>
              <a:gd name="connsiteX101" fmla="*/ 48166 w 1040251"/>
              <a:gd name="connsiteY101" fmla="*/ 513132 h 1196973"/>
              <a:gd name="connsiteX102" fmla="*/ 63664 w 1040251"/>
              <a:gd name="connsiteY102" fmla="*/ 466637 h 1196973"/>
              <a:gd name="connsiteX103" fmla="*/ 94661 w 1040251"/>
              <a:gd name="connsiteY103" fmla="*/ 389145 h 1196973"/>
              <a:gd name="connsiteX104" fmla="*/ 125657 w 1040251"/>
              <a:gd name="connsiteY104" fmla="*/ 280657 h 1196973"/>
              <a:gd name="connsiteX105" fmla="*/ 141155 w 1040251"/>
              <a:gd name="connsiteY105" fmla="*/ 234162 h 1196973"/>
              <a:gd name="connsiteX106" fmla="*/ 63664 w 1040251"/>
              <a:gd name="connsiteY106" fmla="*/ 342650 h 1196973"/>
              <a:gd name="connsiteX107" fmla="*/ 32667 w 1040251"/>
              <a:gd name="connsiteY107" fmla="*/ 280657 h 1196973"/>
              <a:gd name="connsiteX108" fmla="*/ 48166 w 1040251"/>
              <a:gd name="connsiteY108" fmla="*/ 234162 h 1196973"/>
              <a:gd name="connsiteX109" fmla="*/ 110159 w 1040251"/>
              <a:gd name="connsiteY109" fmla="*/ 110176 h 1196973"/>
              <a:gd name="connsiteX110" fmla="*/ 125657 w 1040251"/>
              <a:gd name="connsiteY110" fmla="*/ 63681 h 1196973"/>
              <a:gd name="connsiteX111" fmla="*/ 141155 w 1040251"/>
              <a:gd name="connsiteY111" fmla="*/ 1688 h 1196973"/>
              <a:gd name="connsiteX112" fmla="*/ 172152 w 1040251"/>
              <a:gd name="connsiteY112" fmla="*/ 94677 h 1196973"/>
              <a:gd name="connsiteX113" fmla="*/ 280640 w 1040251"/>
              <a:gd name="connsiteY113" fmla="*/ 63681 h 1196973"/>
              <a:gd name="connsiteX114" fmla="*/ 358132 w 1040251"/>
              <a:gd name="connsiteY114" fmla="*/ 48183 h 1196973"/>
              <a:gd name="connsiteX115" fmla="*/ 466620 w 1040251"/>
              <a:gd name="connsiteY115" fmla="*/ 48183 h 119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040251" h="1196973">
                <a:moveTo>
                  <a:pt x="187650" y="141172"/>
                </a:moveTo>
                <a:cubicBezTo>
                  <a:pt x="79661" y="330153"/>
                  <a:pt x="-118382" y="629295"/>
                  <a:pt x="94661" y="358149"/>
                </a:cubicBezTo>
                <a:cubicBezTo>
                  <a:pt x="154570" y="281901"/>
                  <a:pt x="147083" y="254446"/>
                  <a:pt x="218647" y="218664"/>
                </a:cubicBezTo>
                <a:cubicBezTo>
                  <a:pt x="233259" y="211358"/>
                  <a:pt x="249644" y="208332"/>
                  <a:pt x="265142" y="203166"/>
                </a:cubicBezTo>
                <a:cubicBezTo>
                  <a:pt x="220649" y="381143"/>
                  <a:pt x="282865" y="161813"/>
                  <a:pt x="218647" y="311654"/>
                </a:cubicBezTo>
                <a:cubicBezTo>
                  <a:pt x="210256" y="331232"/>
                  <a:pt x="209270" y="353245"/>
                  <a:pt x="203149" y="373647"/>
                </a:cubicBezTo>
                <a:cubicBezTo>
                  <a:pt x="193760" y="404942"/>
                  <a:pt x="160017" y="496973"/>
                  <a:pt x="172152" y="466637"/>
                </a:cubicBezTo>
                <a:cubicBezTo>
                  <a:pt x="222852" y="339888"/>
                  <a:pt x="176950" y="432918"/>
                  <a:pt x="265142" y="311654"/>
                </a:cubicBezTo>
                <a:cubicBezTo>
                  <a:pt x="287053" y="281526"/>
                  <a:pt x="327135" y="218664"/>
                  <a:pt x="327135" y="218664"/>
                </a:cubicBezTo>
                <a:cubicBezTo>
                  <a:pt x="332301" y="234162"/>
                  <a:pt x="345319" y="249045"/>
                  <a:pt x="342633" y="265159"/>
                </a:cubicBezTo>
                <a:cubicBezTo>
                  <a:pt x="339571" y="283532"/>
                  <a:pt x="319202" y="294633"/>
                  <a:pt x="311637" y="311654"/>
                </a:cubicBezTo>
                <a:cubicBezTo>
                  <a:pt x="298367" y="341511"/>
                  <a:pt x="295252" y="375420"/>
                  <a:pt x="280640" y="404644"/>
                </a:cubicBezTo>
                <a:cubicBezTo>
                  <a:pt x="270308" y="425308"/>
                  <a:pt x="257756" y="445005"/>
                  <a:pt x="249644" y="466637"/>
                </a:cubicBezTo>
                <a:cubicBezTo>
                  <a:pt x="242165" y="486581"/>
                  <a:pt x="242536" y="509052"/>
                  <a:pt x="234145" y="528630"/>
                </a:cubicBezTo>
                <a:cubicBezTo>
                  <a:pt x="226808" y="545750"/>
                  <a:pt x="191225" y="589434"/>
                  <a:pt x="203149" y="575125"/>
                </a:cubicBezTo>
                <a:cubicBezTo>
                  <a:pt x="240858" y="529875"/>
                  <a:pt x="278964" y="484650"/>
                  <a:pt x="311637" y="435640"/>
                </a:cubicBezTo>
                <a:cubicBezTo>
                  <a:pt x="321969" y="420142"/>
                  <a:pt x="330709" y="403454"/>
                  <a:pt x="342633" y="389145"/>
                </a:cubicBezTo>
                <a:cubicBezTo>
                  <a:pt x="356664" y="372307"/>
                  <a:pt x="375096" y="359488"/>
                  <a:pt x="389128" y="342650"/>
                </a:cubicBezTo>
                <a:cubicBezTo>
                  <a:pt x="401053" y="328341"/>
                  <a:pt x="408003" y="310297"/>
                  <a:pt x="420125" y="296155"/>
                </a:cubicBezTo>
                <a:cubicBezTo>
                  <a:pt x="532872" y="164618"/>
                  <a:pt x="441953" y="294409"/>
                  <a:pt x="513115" y="187667"/>
                </a:cubicBezTo>
                <a:cubicBezTo>
                  <a:pt x="518281" y="203165"/>
                  <a:pt x="530639" y="217952"/>
                  <a:pt x="528613" y="234162"/>
                </a:cubicBezTo>
                <a:cubicBezTo>
                  <a:pt x="525162" y="261768"/>
                  <a:pt x="510939" y="287231"/>
                  <a:pt x="497617" y="311654"/>
                </a:cubicBezTo>
                <a:cubicBezTo>
                  <a:pt x="479778" y="344359"/>
                  <a:pt x="452283" y="371323"/>
                  <a:pt x="435623" y="404644"/>
                </a:cubicBezTo>
                <a:cubicBezTo>
                  <a:pt x="387967" y="499958"/>
                  <a:pt x="417443" y="447414"/>
                  <a:pt x="342633" y="559627"/>
                </a:cubicBezTo>
                <a:cubicBezTo>
                  <a:pt x="332301" y="575125"/>
                  <a:pt x="362194" y="527835"/>
                  <a:pt x="373630" y="513132"/>
                </a:cubicBezTo>
                <a:cubicBezTo>
                  <a:pt x="409793" y="466637"/>
                  <a:pt x="449444" y="422657"/>
                  <a:pt x="482118" y="373647"/>
                </a:cubicBezTo>
                <a:cubicBezTo>
                  <a:pt x="492450" y="358149"/>
                  <a:pt x="501939" y="342053"/>
                  <a:pt x="513115" y="327152"/>
                </a:cubicBezTo>
                <a:cubicBezTo>
                  <a:pt x="667303" y="121568"/>
                  <a:pt x="578094" y="252930"/>
                  <a:pt x="652600" y="141172"/>
                </a:cubicBezTo>
                <a:cubicBezTo>
                  <a:pt x="647434" y="161837"/>
                  <a:pt x="645294" y="183504"/>
                  <a:pt x="637101" y="203166"/>
                </a:cubicBezTo>
                <a:cubicBezTo>
                  <a:pt x="619329" y="245818"/>
                  <a:pt x="600739" y="288706"/>
                  <a:pt x="575108" y="327152"/>
                </a:cubicBezTo>
                <a:cubicBezTo>
                  <a:pt x="498787" y="441634"/>
                  <a:pt x="535467" y="390339"/>
                  <a:pt x="466620" y="482135"/>
                </a:cubicBezTo>
                <a:cubicBezTo>
                  <a:pt x="461454" y="497633"/>
                  <a:pt x="458428" y="514018"/>
                  <a:pt x="451122" y="528630"/>
                </a:cubicBezTo>
                <a:cubicBezTo>
                  <a:pt x="442792" y="545290"/>
                  <a:pt x="406954" y="588296"/>
                  <a:pt x="420125" y="575125"/>
                </a:cubicBezTo>
                <a:cubicBezTo>
                  <a:pt x="438390" y="556860"/>
                  <a:pt x="451917" y="534370"/>
                  <a:pt x="466620" y="513132"/>
                </a:cubicBezTo>
                <a:cubicBezTo>
                  <a:pt x="498428" y="467188"/>
                  <a:pt x="526082" y="418351"/>
                  <a:pt x="559610" y="373647"/>
                </a:cubicBezTo>
                <a:cubicBezTo>
                  <a:pt x="575108" y="352983"/>
                  <a:pt x="587840" y="329919"/>
                  <a:pt x="606105" y="311654"/>
                </a:cubicBezTo>
                <a:cubicBezTo>
                  <a:pt x="619276" y="298483"/>
                  <a:pt x="637102" y="290989"/>
                  <a:pt x="652600" y="280657"/>
                </a:cubicBezTo>
                <a:cubicBezTo>
                  <a:pt x="662932" y="265159"/>
                  <a:pt x="683596" y="215535"/>
                  <a:pt x="683596" y="234162"/>
                </a:cubicBezTo>
                <a:cubicBezTo>
                  <a:pt x="683596" y="266835"/>
                  <a:pt x="664735" y="296816"/>
                  <a:pt x="652600" y="327152"/>
                </a:cubicBezTo>
                <a:cubicBezTo>
                  <a:pt x="624142" y="398296"/>
                  <a:pt x="619711" y="386261"/>
                  <a:pt x="575108" y="451138"/>
                </a:cubicBezTo>
                <a:cubicBezTo>
                  <a:pt x="532898" y="512535"/>
                  <a:pt x="492451" y="575125"/>
                  <a:pt x="451122" y="637118"/>
                </a:cubicBezTo>
                <a:cubicBezTo>
                  <a:pt x="375604" y="750395"/>
                  <a:pt x="467781" y="607963"/>
                  <a:pt x="389128" y="745606"/>
                </a:cubicBezTo>
                <a:lnTo>
                  <a:pt x="389128" y="745606"/>
                </a:lnTo>
                <a:cubicBezTo>
                  <a:pt x="403159" y="728768"/>
                  <a:pt x="421359" y="715752"/>
                  <a:pt x="435623" y="699111"/>
                </a:cubicBezTo>
                <a:cubicBezTo>
                  <a:pt x="452433" y="679499"/>
                  <a:pt x="466620" y="657782"/>
                  <a:pt x="482118" y="637118"/>
                </a:cubicBezTo>
                <a:cubicBezTo>
                  <a:pt x="456555" y="790498"/>
                  <a:pt x="488722" y="675932"/>
                  <a:pt x="404627" y="823098"/>
                </a:cubicBezTo>
                <a:cubicBezTo>
                  <a:pt x="381702" y="863217"/>
                  <a:pt x="366406" y="907462"/>
                  <a:pt x="342633" y="947084"/>
                </a:cubicBezTo>
                <a:cubicBezTo>
                  <a:pt x="327135" y="972915"/>
                  <a:pt x="312104" y="999031"/>
                  <a:pt x="296139" y="1024576"/>
                </a:cubicBezTo>
                <a:cubicBezTo>
                  <a:pt x="286267" y="1040371"/>
                  <a:pt x="274384" y="1054899"/>
                  <a:pt x="265142" y="1071071"/>
                </a:cubicBezTo>
                <a:cubicBezTo>
                  <a:pt x="253679" y="1091130"/>
                  <a:pt x="244477" y="1112400"/>
                  <a:pt x="234145" y="1133064"/>
                </a:cubicBezTo>
                <a:cubicBezTo>
                  <a:pt x="244477" y="1091735"/>
                  <a:pt x="253438" y="1050039"/>
                  <a:pt x="265142" y="1009077"/>
                </a:cubicBezTo>
                <a:cubicBezTo>
                  <a:pt x="274118" y="977661"/>
                  <a:pt x="296139" y="916088"/>
                  <a:pt x="296139" y="916088"/>
                </a:cubicBezTo>
                <a:cubicBezTo>
                  <a:pt x="290973" y="952251"/>
                  <a:pt x="244110" y="1024576"/>
                  <a:pt x="280640" y="1024576"/>
                </a:cubicBezTo>
                <a:cubicBezTo>
                  <a:pt x="335557" y="1024576"/>
                  <a:pt x="362439" y="951245"/>
                  <a:pt x="404627" y="916088"/>
                </a:cubicBezTo>
                <a:cubicBezTo>
                  <a:pt x="424471" y="899552"/>
                  <a:pt x="448355" y="887858"/>
                  <a:pt x="466620" y="869593"/>
                </a:cubicBezTo>
                <a:cubicBezTo>
                  <a:pt x="551065" y="785147"/>
                  <a:pt x="470807" y="821701"/>
                  <a:pt x="559610" y="792101"/>
                </a:cubicBezTo>
                <a:cubicBezTo>
                  <a:pt x="550947" y="826752"/>
                  <a:pt x="528205" y="924449"/>
                  <a:pt x="513115" y="947084"/>
                </a:cubicBezTo>
                <a:lnTo>
                  <a:pt x="482118" y="993579"/>
                </a:lnTo>
                <a:cubicBezTo>
                  <a:pt x="471786" y="1024576"/>
                  <a:pt x="432998" y="1113755"/>
                  <a:pt x="451122" y="1086569"/>
                </a:cubicBezTo>
                <a:cubicBezTo>
                  <a:pt x="586008" y="884235"/>
                  <a:pt x="488280" y="1026790"/>
                  <a:pt x="854078" y="606122"/>
                </a:cubicBezTo>
                <a:cubicBezTo>
                  <a:pt x="875784" y="581160"/>
                  <a:pt x="812393" y="657502"/>
                  <a:pt x="792084" y="683613"/>
                </a:cubicBezTo>
                <a:cubicBezTo>
                  <a:pt x="776225" y="704002"/>
                  <a:pt x="759917" y="724114"/>
                  <a:pt x="745589" y="745606"/>
                </a:cubicBezTo>
                <a:cubicBezTo>
                  <a:pt x="724925" y="776603"/>
                  <a:pt x="706467" y="809190"/>
                  <a:pt x="683596" y="838596"/>
                </a:cubicBezTo>
                <a:cubicBezTo>
                  <a:pt x="523057" y="1045004"/>
                  <a:pt x="763129" y="700623"/>
                  <a:pt x="590606" y="947084"/>
                </a:cubicBezTo>
                <a:cubicBezTo>
                  <a:pt x="569243" y="977603"/>
                  <a:pt x="528613" y="1040074"/>
                  <a:pt x="528613" y="1040074"/>
                </a:cubicBezTo>
                <a:cubicBezTo>
                  <a:pt x="493079" y="1146679"/>
                  <a:pt x="541682" y="1017203"/>
                  <a:pt x="466620" y="1148562"/>
                </a:cubicBezTo>
                <a:cubicBezTo>
                  <a:pt x="458515" y="1162746"/>
                  <a:pt x="439570" y="1206609"/>
                  <a:pt x="451122" y="1195057"/>
                </a:cubicBezTo>
                <a:cubicBezTo>
                  <a:pt x="477464" y="1168715"/>
                  <a:pt x="486773" y="1128409"/>
                  <a:pt x="513115" y="1102067"/>
                </a:cubicBezTo>
                <a:cubicBezTo>
                  <a:pt x="897035" y="718147"/>
                  <a:pt x="593727" y="1022496"/>
                  <a:pt x="823081" y="869593"/>
                </a:cubicBezTo>
                <a:cubicBezTo>
                  <a:pt x="841318" y="857435"/>
                  <a:pt x="852042" y="836249"/>
                  <a:pt x="869576" y="823098"/>
                </a:cubicBezTo>
                <a:cubicBezTo>
                  <a:pt x="908498" y="793906"/>
                  <a:pt x="964900" y="767686"/>
                  <a:pt x="1009061" y="745606"/>
                </a:cubicBezTo>
                <a:cubicBezTo>
                  <a:pt x="1019393" y="766270"/>
                  <a:pt x="1042608" y="784637"/>
                  <a:pt x="1040057" y="807599"/>
                </a:cubicBezTo>
                <a:cubicBezTo>
                  <a:pt x="1036730" y="837538"/>
                  <a:pt x="1007034" y="858148"/>
                  <a:pt x="993562" y="885091"/>
                </a:cubicBezTo>
                <a:cubicBezTo>
                  <a:pt x="986256" y="899703"/>
                  <a:pt x="984499" y="916570"/>
                  <a:pt x="978064" y="931586"/>
                </a:cubicBezTo>
                <a:cubicBezTo>
                  <a:pt x="896559" y="1121764"/>
                  <a:pt x="993887" y="884442"/>
                  <a:pt x="916071" y="1040074"/>
                </a:cubicBezTo>
                <a:cubicBezTo>
                  <a:pt x="908765" y="1054686"/>
                  <a:pt x="909634" y="1072976"/>
                  <a:pt x="900572" y="1086569"/>
                </a:cubicBezTo>
                <a:cubicBezTo>
                  <a:pt x="888414" y="1104806"/>
                  <a:pt x="869576" y="1117566"/>
                  <a:pt x="854078" y="1133064"/>
                </a:cubicBezTo>
                <a:cubicBezTo>
                  <a:pt x="848912" y="1029742"/>
                  <a:pt x="851959" y="925680"/>
                  <a:pt x="838579" y="823098"/>
                </a:cubicBezTo>
                <a:cubicBezTo>
                  <a:pt x="836170" y="804628"/>
                  <a:pt x="815148" y="793624"/>
                  <a:pt x="807583" y="776603"/>
                </a:cubicBezTo>
                <a:cubicBezTo>
                  <a:pt x="794313" y="746746"/>
                  <a:pt x="794710" y="710799"/>
                  <a:pt x="776586" y="683613"/>
                </a:cubicBezTo>
                <a:cubicBezTo>
                  <a:pt x="766254" y="668115"/>
                  <a:pt x="759607" y="649384"/>
                  <a:pt x="745589" y="637118"/>
                </a:cubicBezTo>
                <a:cubicBezTo>
                  <a:pt x="717553" y="612587"/>
                  <a:pt x="652600" y="575125"/>
                  <a:pt x="652600" y="575125"/>
                </a:cubicBezTo>
                <a:cubicBezTo>
                  <a:pt x="600939" y="580291"/>
                  <a:pt x="546871" y="574205"/>
                  <a:pt x="497617" y="590623"/>
                </a:cubicBezTo>
                <a:cubicBezTo>
                  <a:pt x="479946" y="596513"/>
                  <a:pt x="466620" y="655745"/>
                  <a:pt x="466620" y="637118"/>
                </a:cubicBezTo>
                <a:cubicBezTo>
                  <a:pt x="466620" y="622298"/>
                  <a:pt x="543711" y="498300"/>
                  <a:pt x="544111" y="497633"/>
                </a:cubicBezTo>
                <a:cubicBezTo>
                  <a:pt x="549277" y="476969"/>
                  <a:pt x="580910" y="435640"/>
                  <a:pt x="559610" y="435640"/>
                </a:cubicBezTo>
                <a:cubicBezTo>
                  <a:pt x="530386" y="435640"/>
                  <a:pt x="516326" y="475183"/>
                  <a:pt x="497617" y="497633"/>
                </a:cubicBezTo>
                <a:cubicBezTo>
                  <a:pt x="367410" y="653881"/>
                  <a:pt x="457001" y="586705"/>
                  <a:pt x="358132" y="652616"/>
                </a:cubicBezTo>
                <a:cubicBezTo>
                  <a:pt x="347800" y="668114"/>
                  <a:pt x="339257" y="684968"/>
                  <a:pt x="327135" y="699111"/>
                </a:cubicBezTo>
                <a:cubicBezTo>
                  <a:pt x="214385" y="830653"/>
                  <a:pt x="305309" y="700856"/>
                  <a:pt x="234145" y="807599"/>
                </a:cubicBezTo>
                <a:cubicBezTo>
                  <a:pt x="228979" y="792101"/>
                  <a:pt x="218647" y="777441"/>
                  <a:pt x="218647" y="761105"/>
                </a:cubicBezTo>
                <a:cubicBezTo>
                  <a:pt x="218647" y="741640"/>
                  <a:pt x="242334" y="674545"/>
                  <a:pt x="249644" y="652616"/>
                </a:cubicBezTo>
                <a:cubicBezTo>
                  <a:pt x="234146" y="647450"/>
                  <a:pt x="219263" y="634432"/>
                  <a:pt x="203149" y="637118"/>
                </a:cubicBezTo>
                <a:cubicBezTo>
                  <a:pt x="164404" y="643576"/>
                  <a:pt x="143738" y="687488"/>
                  <a:pt x="125657" y="714610"/>
                </a:cubicBezTo>
                <a:cubicBezTo>
                  <a:pt x="120491" y="699112"/>
                  <a:pt x="107473" y="684229"/>
                  <a:pt x="110159" y="668115"/>
                </a:cubicBezTo>
                <a:cubicBezTo>
                  <a:pt x="113221" y="649742"/>
                  <a:pt x="133590" y="638641"/>
                  <a:pt x="141155" y="621620"/>
                </a:cubicBezTo>
                <a:cubicBezTo>
                  <a:pt x="154425" y="591763"/>
                  <a:pt x="201376" y="514018"/>
                  <a:pt x="172152" y="528630"/>
                </a:cubicBezTo>
                <a:lnTo>
                  <a:pt x="110159" y="559627"/>
                </a:lnTo>
                <a:cubicBezTo>
                  <a:pt x="33195" y="675072"/>
                  <a:pt x="132116" y="533277"/>
                  <a:pt x="32667" y="652616"/>
                </a:cubicBezTo>
                <a:cubicBezTo>
                  <a:pt x="20743" y="666925"/>
                  <a:pt x="12003" y="683613"/>
                  <a:pt x="1671" y="699111"/>
                </a:cubicBezTo>
                <a:cubicBezTo>
                  <a:pt x="6837" y="657782"/>
                  <a:pt x="7067" y="615532"/>
                  <a:pt x="17169" y="575125"/>
                </a:cubicBezTo>
                <a:cubicBezTo>
                  <a:pt x="22772" y="552711"/>
                  <a:pt x="39065" y="534367"/>
                  <a:pt x="48166" y="513132"/>
                </a:cubicBezTo>
                <a:cubicBezTo>
                  <a:pt x="54601" y="498116"/>
                  <a:pt x="57928" y="481933"/>
                  <a:pt x="63664" y="466637"/>
                </a:cubicBezTo>
                <a:cubicBezTo>
                  <a:pt x="73432" y="440588"/>
                  <a:pt x="84893" y="415194"/>
                  <a:pt x="94661" y="389145"/>
                </a:cubicBezTo>
                <a:cubicBezTo>
                  <a:pt x="116955" y="329695"/>
                  <a:pt x="106118" y="349044"/>
                  <a:pt x="125657" y="280657"/>
                </a:cubicBezTo>
                <a:cubicBezTo>
                  <a:pt x="130145" y="264949"/>
                  <a:pt x="157492" y="234162"/>
                  <a:pt x="141155" y="234162"/>
                </a:cubicBezTo>
                <a:cubicBezTo>
                  <a:pt x="109741" y="234162"/>
                  <a:pt x="71347" y="327284"/>
                  <a:pt x="63664" y="342650"/>
                </a:cubicBezTo>
                <a:cubicBezTo>
                  <a:pt x="53332" y="321986"/>
                  <a:pt x="35934" y="303528"/>
                  <a:pt x="32667" y="280657"/>
                </a:cubicBezTo>
                <a:cubicBezTo>
                  <a:pt x="30357" y="264484"/>
                  <a:pt x="42430" y="249459"/>
                  <a:pt x="48166" y="234162"/>
                </a:cubicBezTo>
                <a:cubicBezTo>
                  <a:pt x="80665" y="147498"/>
                  <a:pt x="67355" y="174381"/>
                  <a:pt x="110159" y="110176"/>
                </a:cubicBezTo>
                <a:cubicBezTo>
                  <a:pt x="115325" y="94678"/>
                  <a:pt x="121169" y="79389"/>
                  <a:pt x="125657" y="63681"/>
                </a:cubicBezTo>
                <a:cubicBezTo>
                  <a:pt x="131509" y="43200"/>
                  <a:pt x="123432" y="-10127"/>
                  <a:pt x="141155" y="1688"/>
                </a:cubicBezTo>
                <a:cubicBezTo>
                  <a:pt x="168341" y="19811"/>
                  <a:pt x="172152" y="94677"/>
                  <a:pt x="172152" y="94677"/>
                </a:cubicBezTo>
                <a:cubicBezTo>
                  <a:pt x="223928" y="77419"/>
                  <a:pt x="222260" y="76654"/>
                  <a:pt x="280640" y="63681"/>
                </a:cubicBezTo>
                <a:cubicBezTo>
                  <a:pt x="306355" y="57967"/>
                  <a:pt x="331881" y="50371"/>
                  <a:pt x="358132" y="48183"/>
                </a:cubicBezTo>
                <a:cubicBezTo>
                  <a:pt x="394170" y="45180"/>
                  <a:pt x="430457" y="48183"/>
                  <a:pt x="466620" y="48183"/>
                </a:cubicBezTo>
              </a:path>
            </a:pathLst>
          </a:cu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643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01168A-46F8-DA44-9189-0E862D341A7A}"/>
              </a:ext>
            </a:extLst>
          </p:cNvPr>
          <p:cNvSpPr>
            <a:spLocks noGrp="1"/>
          </p:cNvSpPr>
          <p:nvPr>
            <p:ph type="title"/>
          </p:nvPr>
        </p:nvSpPr>
        <p:spPr>
          <a:xfrm>
            <a:off x="1371600" y="457200"/>
            <a:ext cx="4911393" cy="1556724"/>
          </a:xfrm>
        </p:spPr>
        <p:txBody>
          <a:bodyPr anchor="b">
            <a:normAutofit/>
          </a:bodyPr>
          <a:lstStyle/>
          <a:p>
            <a:r>
              <a:rPr lang="en-US"/>
              <a:t>Combined</a:t>
            </a:r>
            <a:br>
              <a:rPr lang="en-US"/>
            </a:br>
            <a:r>
              <a:rPr lang="en-US"/>
              <a:t>Hormonal</a:t>
            </a:r>
          </a:p>
        </p:txBody>
      </p:sp>
      <p:sp>
        <p:nvSpPr>
          <p:cNvPr id="3" name="Content Placeholder 2">
            <a:extLst>
              <a:ext uri="{FF2B5EF4-FFF2-40B4-BE49-F238E27FC236}">
                <a16:creationId xmlns:a16="http://schemas.microsoft.com/office/drawing/2014/main" id="{EFC36240-3A02-5047-8C3E-98C074EC9701}"/>
              </a:ext>
            </a:extLst>
          </p:cNvPr>
          <p:cNvSpPr>
            <a:spLocks noGrp="1"/>
          </p:cNvSpPr>
          <p:nvPr>
            <p:ph idx="1"/>
          </p:nvPr>
        </p:nvSpPr>
        <p:spPr>
          <a:xfrm>
            <a:off x="1371601" y="2345634"/>
            <a:ext cx="5273038" cy="4055161"/>
          </a:xfrm>
        </p:spPr>
        <p:txBody>
          <a:bodyPr anchor="t">
            <a:normAutofit/>
          </a:bodyPr>
          <a:lstStyle/>
          <a:p>
            <a:pPr>
              <a:buFont typeface="Wingdings" pitchFamily="2" charset="2"/>
              <a:buChar char="J"/>
            </a:pPr>
            <a:r>
              <a:rPr lang="en-US" sz="2600" dirty="0">
                <a:sym typeface="Wingdings" pitchFamily="2" charset="2"/>
              </a:rPr>
              <a:t> Traditional</a:t>
            </a:r>
          </a:p>
          <a:p>
            <a:pPr>
              <a:buFont typeface="Wingdings" pitchFamily="2" charset="2"/>
              <a:buChar char="J"/>
            </a:pPr>
            <a:r>
              <a:rPr lang="en-US" sz="2600" dirty="0">
                <a:sym typeface="Wingdings" pitchFamily="2" charset="2"/>
              </a:rPr>
              <a:t> Easily start / stop</a:t>
            </a:r>
          </a:p>
          <a:p>
            <a:pPr>
              <a:buFont typeface="Wingdings" pitchFamily="2" charset="2"/>
              <a:buChar char="J"/>
            </a:pPr>
            <a:r>
              <a:rPr lang="en-US" sz="2600" dirty="0"/>
              <a:t> Withdrawal “period”</a:t>
            </a:r>
          </a:p>
          <a:p>
            <a:pPr>
              <a:buFont typeface="Wingdings" pitchFamily="2" charset="2"/>
              <a:buChar char="J"/>
            </a:pPr>
            <a:endParaRPr lang="en-US" sz="2600" dirty="0"/>
          </a:p>
          <a:p>
            <a:pPr>
              <a:buFont typeface="Wingdings" pitchFamily="2" charset="2"/>
              <a:buChar char="L"/>
            </a:pPr>
            <a:r>
              <a:rPr lang="en-US" sz="2600" dirty="0">
                <a:sym typeface="Wingdings" pitchFamily="2" charset="2"/>
              </a:rPr>
              <a:t> Missed doses --&gt; pregnancy risk </a:t>
            </a:r>
          </a:p>
          <a:p>
            <a:pPr>
              <a:buFont typeface="Wingdings" pitchFamily="2" charset="2"/>
              <a:buChar char="L"/>
            </a:pPr>
            <a:r>
              <a:rPr lang="en-US" sz="2600" dirty="0">
                <a:sym typeface="Wingdings" pitchFamily="2" charset="2"/>
              </a:rPr>
              <a:t> Side effects</a:t>
            </a:r>
          </a:p>
          <a:p>
            <a:pPr>
              <a:buFont typeface="Wingdings" pitchFamily="2" charset="2"/>
              <a:buChar char="L"/>
            </a:pPr>
            <a:r>
              <a:rPr lang="en-US" sz="2600" dirty="0">
                <a:sym typeface="Wingdings" pitchFamily="2" charset="2"/>
              </a:rPr>
              <a:t>Clot risk: ACHES </a:t>
            </a:r>
          </a:p>
        </p:txBody>
      </p:sp>
      <p:pic>
        <p:nvPicPr>
          <p:cNvPr id="4" name="Picture 2" descr="birth control effectiveness chart">
            <a:extLst>
              <a:ext uri="{FF2B5EF4-FFF2-40B4-BE49-F238E27FC236}">
                <a16:creationId xmlns:a16="http://schemas.microsoft.com/office/drawing/2014/main" id="{11CF7B51-CB5A-2745-B5C6-49DD5DC4095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42000"/>
                    </a14:imgEffect>
                  </a14:imgLayer>
                </a14:imgProps>
              </a:ext>
              <a:ext uri="{28A0092B-C50C-407E-A947-70E740481C1C}">
                <a14:useLocalDpi xmlns:a14="http://schemas.microsoft.com/office/drawing/2010/main" val="0"/>
              </a:ext>
            </a:extLst>
          </a:blip>
          <a:srcRect l="16412" t="36855" r="38068" b="35882"/>
          <a:stretch/>
        </p:blipFill>
        <p:spPr bwMode="auto">
          <a:xfrm>
            <a:off x="6644639" y="2057778"/>
            <a:ext cx="5090161" cy="22712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617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E2BE6-E8EF-F744-ACB3-EAB7A1331CF1}"/>
              </a:ext>
            </a:extLst>
          </p:cNvPr>
          <p:cNvSpPr>
            <a:spLocks noGrp="1"/>
          </p:cNvSpPr>
          <p:nvPr>
            <p:ph type="title"/>
          </p:nvPr>
        </p:nvSpPr>
        <p:spPr/>
        <p:txBody>
          <a:bodyPr/>
          <a:lstStyle/>
          <a:p>
            <a:r>
              <a:rPr lang="en-US" dirty="0"/>
              <a:t>Progesterone only </a:t>
            </a:r>
          </a:p>
        </p:txBody>
      </p:sp>
      <p:sp>
        <p:nvSpPr>
          <p:cNvPr id="3" name="Content Placeholder 2">
            <a:extLst>
              <a:ext uri="{FF2B5EF4-FFF2-40B4-BE49-F238E27FC236}">
                <a16:creationId xmlns:a16="http://schemas.microsoft.com/office/drawing/2014/main" id="{009816A2-4D12-E24C-BCBC-0BC5EFF1B905}"/>
              </a:ext>
            </a:extLst>
          </p:cNvPr>
          <p:cNvSpPr>
            <a:spLocks noGrp="1"/>
          </p:cNvSpPr>
          <p:nvPr>
            <p:ph idx="1"/>
          </p:nvPr>
        </p:nvSpPr>
        <p:spPr/>
        <p:txBody>
          <a:bodyPr>
            <a:normAutofit/>
          </a:bodyPr>
          <a:lstStyle/>
          <a:p>
            <a:r>
              <a:rPr lang="en-US" sz="2800" dirty="0">
                <a:sym typeface="Wingdings" pitchFamily="2" charset="2"/>
              </a:rPr>
              <a:t> No estrogen!</a:t>
            </a:r>
          </a:p>
          <a:p>
            <a:r>
              <a:rPr lang="en-US" sz="2800" dirty="0">
                <a:sym typeface="Wingdings" pitchFamily="2" charset="2"/>
              </a:rPr>
              <a:t> No regular period!</a:t>
            </a:r>
          </a:p>
          <a:p>
            <a:endParaRPr lang="en-US" sz="2800" dirty="0">
              <a:sym typeface="Wingdings" pitchFamily="2" charset="2"/>
            </a:endParaRPr>
          </a:p>
          <a:p>
            <a:r>
              <a:rPr lang="en-US" sz="2800" dirty="0">
                <a:sym typeface="Wingdings" pitchFamily="2" charset="2"/>
              </a:rPr>
              <a:t> No regular period</a:t>
            </a:r>
          </a:p>
          <a:p>
            <a:r>
              <a:rPr lang="en-US" sz="2800" dirty="0">
                <a:sym typeface="Wingdings" pitchFamily="2" charset="2"/>
              </a:rPr>
              <a:t>? Increase in appetite?</a:t>
            </a:r>
          </a:p>
          <a:p>
            <a:r>
              <a:rPr lang="en-US" sz="2800" dirty="0">
                <a:sym typeface="Wingdings" pitchFamily="2" charset="2"/>
              </a:rPr>
              <a:t>Calcium related bone loss  </a:t>
            </a:r>
          </a:p>
        </p:txBody>
      </p:sp>
      <p:pic>
        <p:nvPicPr>
          <p:cNvPr id="4" name="Picture 2" descr="birth control effectiveness chart">
            <a:extLst>
              <a:ext uri="{FF2B5EF4-FFF2-40B4-BE49-F238E27FC236}">
                <a16:creationId xmlns:a16="http://schemas.microsoft.com/office/drawing/2014/main" id="{EB6109F3-DAB0-8945-8C9D-74DF852CBB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634" t="36855" r="20839" b="35882"/>
          <a:stretch/>
        </p:blipFill>
        <p:spPr bwMode="auto">
          <a:xfrm>
            <a:off x="9815076" y="989994"/>
            <a:ext cx="1797804" cy="20799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irth control effectiveness chart">
            <a:extLst>
              <a:ext uri="{FF2B5EF4-FFF2-40B4-BE49-F238E27FC236}">
                <a16:creationId xmlns:a16="http://schemas.microsoft.com/office/drawing/2014/main" id="{D6BC545F-43B3-E944-B563-712746F41B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51" t="36855" r="65537" b="35882"/>
          <a:stretch/>
        </p:blipFill>
        <p:spPr bwMode="auto">
          <a:xfrm>
            <a:off x="8234248" y="989994"/>
            <a:ext cx="1580828" cy="207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58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7954478-0DFD-AD43-A305-FF45EB502432}"/>
              </a:ext>
            </a:extLst>
          </p:cNvPr>
          <p:cNvSpPr>
            <a:spLocks noGrp="1"/>
          </p:cNvSpPr>
          <p:nvPr>
            <p:ph type="title"/>
          </p:nvPr>
        </p:nvSpPr>
        <p:spPr>
          <a:xfrm>
            <a:off x="474243" y="681317"/>
            <a:ext cx="3236613" cy="3406187"/>
          </a:xfrm>
        </p:spPr>
        <p:txBody>
          <a:bodyPr vert="horz" lIns="0" tIns="0" rIns="0" bIns="0" rtlCol="0" anchor="b">
            <a:normAutofit/>
          </a:bodyPr>
          <a:lstStyle/>
          <a:p>
            <a:pPr algn="r"/>
            <a:r>
              <a:rPr lang="en-US" sz="3200" spc="750" dirty="0">
                <a:solidFill>
                  <a:schemeClr val="bg1"/>
                </a:solidFill>
              </a:rPr>
              <a:t>Pick a method, counsel &amp; start </a:t>
            </a:r>
          </a:p>
        </p:txBody>
      </p:sp>
      <p:pic>
        <p:nvPicPr>
          <p:cNvPr id="5" name="Content Placeholder 4">
            <a:extLst>
              <a:ext uri="{FF2B5EF4-FFF2-40B4-BE49-F238E27FC236}">
                <a16:creationId xmlns:a16="http://schemas.microsoft.com/office/drawing/2014/main" id="{4B8ED980-EC6E-6041-B7B1-1EC848792D75}"/>
              </a:ext>
            </a:extLst>
          </p:cNvPr>
          <p:cNvPicPr>
            <a:picLocks noGrp="1" noChangeAspect="1"/>
          </p:cNvPicPr>
          <p:nvPr>
            <p:ph idx="1"/>
          </p:nvPr>
        </p:nvPicPr>
        <p:blipFill>
          <a:blip r:embed="rId2"/>
          <a:stretch>
            <a:fillRect/>
          </a:stretch>
        </p:blipFill>
        <p:spPr>
          <a:xfrm>
            <a:off x="5435894" y="-28741"/>
            <a:ext cx="5299364" cy="6858000"/>
          </a:xfrm>
          <a:prstGeom prst="rect">
            <a:avLst/>
          </a:prstGeom>
        </p:spPr>
      </p:pic>
      <p:sp>
        <p:nvSpPr>
          <p:cNvPr id="6" name="TextBox 5">
            <a:extLst>
              <a:ext uri="{FF2B5EF4-FFF2-40B4-BE49-F238E27FC236}">
                <a16:creationId xmlns:a16="http://schemas.microsoft.com/office/drawing/2014/main" id="{01CCC186-7087-0149-A511-0766607BBC3F}"/>
              </a:ext>
            </a:extLst>
          </p:cNvPr>
          <p:cNvSpPr txBox="1"/>
          <p:nvPr/>
        </p:nvSpPr>
        <p:spPr>
          <a:xfrm>
            <a:off x="8998857" y="5152571"/>
            <a:ext cx="3033486" cy="646331"/>
          </a:xfrm>
          <a:prstGeom prst="rect">
            <a:avLst/>
          </a:prstGeom>
          <a:noFill/>
        </p:spPr>
        <p:txBody>
          <a:bodyPr wrap="square" rtlCol="0">
            <a:spAutoFit/>
          </a:bodyPr>
          <a:lstStyle/>
          <a:p>
            <a:r>
              <a:rPr lang="en-US" dirty="0"/>
              <a:t>Traditional Start: </a:t>
            </a:r>
          </a:p>
          <a:p>
            <a:r>
              <a:rPr lang="en-US" dirty="0"/>
              <a:t>Start on menses </a:t>
            </a:r>
          </a:p>
        </p:txBody>
      </p:sp>
    </p:spTree>
    <p:extLst>
      <p:ext uri="{BB962C8B-B14F-4D97-AF65-F5344CB8AC3E}">
        <p14:creationId xmlns:p14="http://schemas.microsoft.com/office/powerpoint/2010/main" val="2238220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F4520-7E21-3A43-BBB8-FAAB3C1B2A04}"/>
              </a:ext>
            </a:extLst>
          </p:cNvPr>
          <p:cNvSpPr>
            <a:spLocks noGrp="1"/>
          </p:cNvSpPr>
          <p:nvPr>
            <p:ph type="title"/>
          </p:nvPr>
        </p:nvSpPr>
        <p:spPr/>
        <p:txBody>
          <a:bodyPr/>
          <a:lstStyle/>
          <a:p>
            <a:r>
              <a:rPr lang="en-US" dirty="0"/>
              <a:t>Follow up 2-3 weeks</a:t>
            </a:r>
          </a:p>
        </p:txBody>
      </p:sp>
      <p:sp>
        <p:nvSpPr>
          <p:cNvPr id="3" name="Content Placeholder 2">
            <a:extLst>
              <a:ext uri="{FF2B5EF4-FFF2-40B4-BE49-F238E27FC236}">
                <a16:creationId xmlns:a16="http://schemas.microsoft.com/office/drawing/2014/main" id="{B87DBA37-76FE-6B40-B868-691E2D307346}"/>
              </a:ext>
            </a:extLst>
          </p:cNvPr>
          <p:cNvSpPr>
            <a:spLocks noGrp="1"/>
          </p:cNvSpPr>
          <p:nvPr>
            <p:ph idx="1"/>
          </p:nvPr>
        </p:nvSpPr>
        <p:spPr/>
        <p:txBody>
          <a:bodyPr>
            <a:normAutofit/>
          </a:bodyPr>
          <a:lstStyle/>
          <a:p>
            <a:r>
              <a:rPr lang="en-US" sz="2800" dirty="0"/>
              <a:t>Exclude pregnancy</a:t>
            </a:r>
          </a:p>
          <a:p>
            <a:r>
              <a:rPr lang="en-US" sz="2800" dirty="0"/>
              <a:t>If estrogen medication: check BP, clot symptoms </a:t>
            </a:r>
          </a:p>
          <a:p>
            <a:r>
              <a:rPr lang="en-US" sz="2800" dirty="0"/>
              <a:t>Ensure proper use</a:t>
            </a:r>
          </a:p>
          <a:p>
            <a:r>
              <a:rPr lang="en-US" sz="2800" dirty="0"/>
              <a:t>Review counseling </a:t>
            </a:r>
          </a:p>
          <a:p>
            <a:r>
              <a:rPr lang="en-US" sz="2800" dirty="0"/>
              <a:t>Adolescent Family Planning </a:t>
            </a:r>
          </a:p>
        </p:txBody>
      </p:sp>
    </p:spTree>
    <p:extLst>
      <p:ext uri="{BB962C8B-B14F-4D97-AF65-F5344CB8AC3E}">
        <p14:creationId xmlns:p14="http://schemas.microsoft.com/office/powerpoint/2010/main" val="3729946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03D28-A91C-A548-850F-1BB355AEED76}"/>
              </a:ext>
            </a:extLst>
          </p:cNvPr>
          <p:cNvSpPr>
            <a:spLocks noGrp="1"/>
          </p:cNvSpPr>
          <p:nvPr>
            <p:ph type="title"/>
          </p:nvPr>
        </p:nvSpPr>
        <p:spPr/>
        <p:txBody>
          <a:bodyPr/>
          <a:lstStyle/>
          <a:p>
            <a:r>
              <a:rPr lang="en-US" dirty="0"/>
              <a:t>Other tools</a:t>
            </a:r>
          </a:p>
        </p:txBody>
      </p:sp>
      <p:sp>
        <p:nvSpPr>
          <p:cNvPr id="3" name="Content Placeholder 2">
            <a:extLst>
              <a:ext uri="{FF2B5EF4-FFF2-40B4-BE49-F238E27FC236}">
                <a16:creationId xmlns:a16="http://schemas.microsoft.com/office/drawing/2014/main" id="{F666CED2-C8FA-1A46-A895-F1F0387FCAE4}"/>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Condoms always</a:t>
            </a:r>
          </a:p>
          <a:p>
            <a:r>
              <a:rPr lang="en-US" dirty="0"/>
              <a:t>Withdrawal, fertility awareness </a:t>
            </a:r>
          </a:p>
          <a:p>
            <a:endParaRPr lang="en-US" dirty="0"/>
          </a:p>
        </p:txBody>
      </p:sp>
      <p:pic>
        <p:nvPicPr>
          <p:cNvPr id="4" name="Picture 2" descr="birth control effectiveness chart">
            <a:extLst>
              <a:ext uri="{FF2B5EF4-FFF2-40B4-BE49-F238E27FC236}">
                <a16:creationId xmlns:a16="http://schemas.microsoft.com/office/drawing/2014/main" id="{ABEB1C87-6603-194D-AB16-6048BD4CB7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004" b="12028"/>
          <a:stretch/>
        </p:blipFill>
        <p:spPr bwMode="auto">
          <a:xfrm>
            <a:off x="2466859" y="2112264"/>
            <a:ext cx="7490510" cy="133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578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a:extLst>
              <a:ext uri="{FF2B5EF4-FFF2-40B4-BE49-F238E27FC236}">
                <a16:creationId xmlns:a16="http://schemas.microsoft.com/office/drawing/2014/main" id="{58E46939-D1A7-0044-8A38-56078A838911}"/>
              </a:ext>
            </a:extLst>
          </p:cNvPr>
          <p:cNvSpPr>
            <a:spLocks noGrp="1" noChangeArrowheads="1"/>
          </p:cNvSpPr>
          <p:nvPr>
            <p:ph type="ctrTitle"/>
          </p:nvPr>
        </p:nvSpPr>
        <p:spPr/>
        <p:txBody>
          <a:bodyPr/>
          <a:lstStyle/>
          <a:p>
            <a:r>
              <a:rPr lang="en-US" altLang="en-US"/>
              <a:t>Emergency Contraception</a:t>
            </a:r>
          </a:p>
        </p:txBody>
      </p:sp>
      <p:sp>
        <p:nvSpPr>
          <p:cNvPr id="2050" name="Subtitle 2">
            <a:extLst>
              <a:ext uri="{FF2B5EF4-FFF2-40B4-BE49-F238E27FC236}">
                <a16:creationId xmlns:a16="http://schemas.microsoft.com/office/drawing/2014/main" id="{26900480-EF96-3A41-842B-6D9EF5D6C96F}"/>
              </a:ext>
            </a:extLst>
          </p:cNvPr>
          <p:cNvSpPr>
            <a:spLocks noGrp="1" noChangeArrowheads="1"/>
          </p:cNvSpPr>
          <p:nvPr>
            <p:ph type="subTitle" idx="1"/>
          </p:nvPr>
        </p:nvSpPr>
        <p:spPr/>
        <p:txBody>
          <a:bodyPr/>
          <a:lstStyle/>
          <a:p>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a:extLst>
              <a:ext uri="{FF2B5EF4-FFF2-40B4-BE49-F238E27FC236}">
                <a16:creationId xmlns:a16="http://schemas.microsoft.com/office/drawing/2014/main" id="{141CBD85-681A-AD4F-9FCB-B360908A2807}"/>
              </a:ext>
            </a:extLst>
          </p:cNvPr>
          <p:cNvSpPr>
            <a:spLocks noGrp="1" noChangeArrowheads="1"/>
          </p:cNvSpPr>
          <p:nvPr>
            <p:ph type="title"/>
          </p:nvPr>
        </p:nvSpPr>
        <p:spPr/>
        <p:txBody>
          <a:bodyPr/>
          <a:lstStyle/>
          <a:p>
            <a:r>
              <a:rPr lang="en-US" altLang="en-US"/>
              <a:t>General Landscape</a:t>
            </a:r>
          </a:p>
        </p:txBody>
      </p:sp>
      <p:sp>
        <p:nvSpPr>
          <p:cNvPr id="3074" name="Content Placeholder 2">
            <a:extLst>
              <a:ext uri="{FF2B5EF4-FFF2-40B4-BE49-F238E27FC236}">
                <a16:creationId xmlns:a16="http://schemas.microsoft.com/office/drawing/2014/main" id="{A2322931-5111-B14E-B111-3B6E6C028501}"/>
              </a:ext>
            </a:extLst>
          </p:cNvPr>
          <p:cNvSpPr>
            <a:spLocks noGrp="1" noChangeArrowheads="1"/>
          </p:cNvSpPr>
          <p:nvPr>
            <p:ph idx="1"/>
          </p:nvPr>
        </p:nvSpPr>
        <p:spPr/>
        <p:txBody>
          <a:bodyPr/>
          <a:lstStyle/>
          <a:p>
            <a:r>
              <a:rPr lang="en-US" altLang="en-US"/>
              <a:t>Improved rates of contraception (not declines in sexual activity) have contributed to the decline in teen pregnancy risk over the past decade.</a:t>
            </a:r>
          </a:p>
          <a:p>
            <a:endParaRPr lang="en-US" altLang="en-US"/>
          </a:p>
          <a:p>
            <a:r>
              <a:rPr lang="en-US" altLang="en-US"/>
              <a:t>AND  </a:t>
            </a:r>
          </a:p>
          <a:p>
            <a:endParaRPr lang="en-US" altLang="en-US"/>
          </a:p>
          <a:p>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a:extLst>
              <a:ext uri="{FF2B5EF4-FFF2-40B4-BE49-F238E27FC236}">
                <a16:creationId xmlns:a16="http://schemas.microsoft.com/office/drawing/2014/main" id="{4ABD9803-0EAA-214F-AAB9-3E0B25B3641C}"/>
              </a:ext>
            </a:extLst>
          </p:cNvPr>
          <p:cNvSpPr>
            <a:spLocks noGrp="1" noChangeArrowheads="1"/>
          </p:cNvSpPr>
          <p:nvPr>
            <p:ph type="title"/>
          </p:nvPr>
        </p:nvSpPr>
        <p:spPr/>
        <p:txBody>
          <a:bodyPr/>
          <a:lstStyle/>
          <a:p>
            <a:r>
              <a:rPr lang="en-US" altLang="en-US"/>
              <a:t>What is Emergency Contraception? </a:t>
            </a:r>
          </a:p>
        </p:txBody>
      </p:sp>
      <p:sp>
        <p:nvSpPr>
          <p:cNvPr id="4098" name="Content Placeholder 2">
            <a:extLst>
              <a:ext uri="{FF2B5EF4-FFF2-40B4-BE49-F238E27FC236}">
                <a16:creationId xmlns:a16="http://schemas.microsoft.com/office/drawing/2014/main" id="{F000343E-A18C-1B40-A3E5-CFFC309BF6A0}"/>
              </a:ext>
            </a:extLst>
          </p:cNvPr>
          <p:cNvSpPr>
            <a:spLocks noGrp="1" noChangeArrowheads="1"/>
          </p:cNvSpPr>
          <p:nvPr>
            <p:ph idx="1"/>
          </p:nvPr>
        </p:nvSpPr>
        <p:spPr/>
        <p:txBody>
          <a:bodyPr/>
          <a:lstStyle/>
          <a:p>
            <a:r>
              <a:rPr lang="en-US" altLang="en-US"/>
              <a:t>A method of contraception used </a:t>
            </a:r>
            <a:r>
              <a:rPr lang="en-US" altLang="en-US" b="1" u="sng"/>
              <a:t>after</a:t>
            </a:r>
            <a:r>
              <a:rPr lang="en-US" altLang="en-US"/>
              <a:t> unprotected sexual intercourse to reduce the risk of pregnancy</a:t>
            </a:r>
            <a:br>
              <a:rPr lang="en-US" altLang="en-US"/>
            </a:br>
            <a:endParaRPr lang="en-US" altLang="en-US"/>
          </a:p>
          <a:p>
            <a:r>
              <a:rPr lang="en-US" altLang="en-US"/>
              <a:t>Unprotected (or under-protected) intercourse: </a:t>
            </a:r>
          </a:p>
          <a:p>
            <a:pPr lvl="1"/>
            <a:r>
              <a:rPr lang="en-US" altLang="en-US"/>
              <a:t>Sex with no contraception</a:t>
            </a:r>
          </a:p>
          <a:p>
            <a:pPr lvl="1"/>
            <a:r>
              <a:rPr lang="en-US" altLang="en-US"/>
              <a:t>Condom breakage or slippage</a:t>
            </a:r>
          </a:p>
          <a:p>
            <a:pPr lvl="1"/>
            <a:r>
              <a:rPr lang="en-US" altLang="en-US"/>
              <a:t>Missed or late doses of contraceptives</a:t>
            </a:r>
          </a:p>
          <a:p>
            <a:pPr lvl="1"/>
            <a:r>
              <a:rPr lang="en-US" altLang="en-US"/>
              <a:t>Vomiting after oral contraceptive pills</a:t>
            </a:r>
          </a:p>
          <a:p>
            <a:pPr lvl="1"/>
            <a:r>
              <a:rPr lang="en-US" altLang="en-US"/>
              <a:t>Sexual assault</a:t>
            </a:r>
          </a:p>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1B774F-42CD-D14B-ACDC-B4C8B61F1015}"/>
              </a:ext>
            </a:extLst>
          </p:cNvPr>
          <p:cNvSpPr>
            <a:spLocks noGrp="1"/>
          </p:cNvSpPr>
          <p:nvPr>
            <p:ph idx="1"/>
          </p:nvPr>
        </p:nvSpPr>
        <p:spPr/>
        <p:txBody>
          <a:bodyPr>
            <a:normAutofit/>
          </a:bodyPr>
          <a:lstStyle/>
          <a:p>
            <a:r>
              <a:rPr lang="en-US" sz="2400" dirty="0"/>
              <a:t>“The American Academy of Pediatrics recommends that </a:t>
            </a:r>
            <a:r>
              <a:rPr lang="en-US" sz="2400" b="1" dirty="0"/>
              <a:t>pediatricians</a:t>
            </a:r>
            <a:r>
              <a:rPr lang="en-US" sz="2400" dirty="0"/>
              <a:t> develop a working knowledge of </a:t>
            </a:r>
            <a:r>
              <a:rPr lang="en-US" sz="2400" b="1" dirty="0"/>
              <a:t>contraception</a:t>
            </a:r>
            <a:r>
              <a:rPr lang="en-US" sz="2400" dirty="0"/>
              <a:t> to help adolescents reduce risks of and negative health consequences related to </a:t>
            </a:r>
            <a:r>
              <a:rPr lang="en-US" sz="2400" b="1" dirty="0"/>
              <a:t>unintended pregnancy</a:t>
            </a:r>
            <a:r>
              <a:rPr lang="en-US" sz="2400" dirty="0"/>
              <a:t>”</a:t>
            </a:r>
          </a:p>
        </p:txBody>
      </p:sp>
      <p:sp>
        <p:nvSpPr>
          <p:cNvPr id="4" name="TextBox 3">
            <a:extLst>
              <a:ext uri="{FF2B5EF4-FFF2-40B4-BE49-F238E27FC236}">
                <a16:creationId xmlns:a16="http://schemas.microsoft.com/office/drawing/2014/main" id="{52B7ED85-56CF-F349-A2DB-0A49BF6797AC}"/>
              </a:ext>
            </a:extLst>
          </p:cNvPr>
          <p:cNvSpPr txBox="1"/>
          <p:nvPr/>
        </p:nvSpPr>
        <p:spPr>
          <a:xfrm>
            <a:off x="4607626" y="6068291"/>
            <a:ext cx="6899564" cy="380010"/>
          </a:xfrm>
          <a:prstGeom prst="rect">
            <a:avLst/>
          </a:prstGeom>
          <a:noFill/>
        </p:spPr>
        <p:txBody>
          <a:bodyPr wrap="square" rtlCol="0">
            <a:spAutoFit/>
          </a:bodyPr>
          <a:lstStyle/>
          <a:p>
            <a:r>
              <a:rPr lang="en-US" i="1" dirty="0"/>
              <a:t>Pediatrics</a:t>
            </a:r>
            <a:r>
              <a:rPr lang="en-US" dirty="0"/>
              <a:t> (2014) 134 (4): e1244–e1256.</a:t>
            </a:r>
          </a:p>
        </p:txBody>
      </p:sp>
    </p:spTree>
    <p:extLst>
      <p:ext uri="{BB962C8B-B14F-4D97-AF65-F5344CB8AC3E}">
        <p14:creationId xmlns:p14="http://schemas.microsoft.com/office/powerpoint/2010/main" val="599980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a:extLst>
              <a:ext uri="{FF2B5EF4-FFF2-40B4-BE49-F238E27FC236}">
                <a16:creationId xmlns:a16="http://schemas.microsoft.com/office/drawing/2014/main" id="{80B3B82E-6719-AC4A-926D-42AB19287EEE}"/>
              </a:ext>
            </a:extLst>
          </p:cNvPr>
          <p:cNvSpPr>
            <a:spLocks noGrp="1" noChangeArrowheads="1"/>
          </p:cNvSpPr>
          <p:nvPr>
            <p:ph type="title"/>
          </p:nvPr>
        </p:nvSpPr>
        <p:spPr/>
        <p:txBody>
          <a:bodyPr/>
          <a:lstStyle/>
          <a:p>
            <a:r>
              <a:rPr lang="en-US" altLang="en-US"/>
              <a:t>Types</a:t>
            </a:r>
          </a:p>
        </p:txBody>
      </p:sp>
      <p:sp>
        <p:nvSpPr>
          <p:cNvPr id="5122" name="Content Placeholder 2">
            <a:extLst>
              <a:ext uri="{FF2B5EF4-FFF2-40B4-BE49-F238E27FC236}">
                <a16:creationId xmlns:a16="http://schemas.microsoft.com/office/drawing/2014/main" id="{F93891A8-668B-D643-A72C-1A5CE2DCE0DF}"/>
              </a:ext>
            </a:extLst>
          </p:cNvPr>
          <p:cNvSpPr>
            <a:spLocks noGrp="1" noChangeArrowheads="1"/>
          </p:cNvSpPr>
          <p:nvPr>
            <p:ph idx="1"/>
          </p:nvPr>
        </p:nvSpPr>
        <p:spPr/>
        <p:txBody>
          <a:bodyPr/>
          <a:lstStyle/>
          <a:p>
            <a:r>
              <a:rPr lang="en-US" altLang="en-US" b="1" dirty="0"/>
              <a:t>Levonorgestrel</a:t>
            </a:r>
          </a:p>
          <a:p>
            <a:endParaRPr lang="en-US" altLang="en-US" dirty="0"/>
          </a:p>
          <a:p>
            <a:r>
              <a:rPr lang="en-US" altLang="en-US" dirty="0"/>
              <a:t>Ulipristal (Ella)</a:t>
            </a:r>
            <a:br>
              <a:rPr lang="en-US" altLang="en-US" dirty="0"/>
            </a:br>
            <a:endParaRPr lang="en-US" altLang="en-US" dirty="0"/>
          </a:p>
          <a:p>
            <a:r>
              <a:rPr lang="en-US" altLang="en-US" dirty="0"/>
              <a:t>Copper IUD insertion </a:t>
            </a:r>
            <a:br>
              <a:rPr lang="en-US" altLang="en-US" dirty="0"/>
            </a:br>
            <a:endParaRPr lang="en-US" altLang="en-US" dirty="0"/>
          </a:p>
          <a:p>
            <a:r>
              <a:rPr lang="en-US" altLang="en-US" dirty="0"/>
              <a:t> </a:t>
            </a:r>
            <a:r>
              <a:rPr lang="en-US" altLang="en-US" dirty="0" err="1"/>
              <a:t>Yuzpe</a:t>
            </a:r>
            <a:r>
              <a:rPr lang="en-US" altLang="en-US" dirty="0"/>
              <a:t> method</a:t>
            </a:r>
          </a:p>
          <a:p>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id="{B95D4F6D-A342-B94A-9651-37804773516A}"/>
              </a:ext>
            </a:extLst>
          </p:cNvPr>
          <p:cNvSpPr>
            <a:spLocks noGrp="1" noChangeArrowheads="1"/>
          </p:cNvSpPr>
          <p:nvPr>
            <p:ph type="title"/>
          </p:nvPr>
        </p:nvSpPr>
        <p:spPr/>
        <p:txBody>
          <a:bodyPr/>
          <a:lstStyle/>
          <a:p>
            <a:r>
              <a:rPr lang="en-US" altLang="en-US"/>
              <a:t>Levonorgestrel 1.5 mg PO x 1</a:t>
            </a:r>
          </a:p>
        </p:txBody>
      </p:sp>
      <p:sp>
        <p:nvSpPr>
          <p:cNvPr id="3" name="Content Placeholder 2">
            <a:extLst>
              <a:ext uri="{FF2B5EF4-FFF2-40B4-BE49-F238E27FC236}">
                <a16:creationId xmlns:a16="http://schemas.microsoft.com/office/drawing/2014/main" id="{97A8C212-F39D-EE42-AF9A-D33364B751AA}"/>
              </a:ext>
            </a:extLst>
          </p:cNvPr>
          <p:cNvSpPr>
            <a:spLocks noGrp="1"/>
          </p:cNvSpPr>
          <p:nvPr>
            <p:ph idx="1"/>
          </p:nvPr>
        </p:nvSpPr>
        <p:spPr/>
        <p:txBody>
          <a:bodyPr rtlCol="0">
            <a:normAutofit fontScale="85000" lnSpcReduction="10000"/>
          </a:bodyPr>
          <a:lstStyle/>
          <a:p>
            <a:pPr>
              <a:spcAft>
                <a:spcPts val="0"/>
              </a:spcAft>
              <a:defRPr/>
            </a:pPr>
            <a:r>
              <a:rPr lang="en-US" dirty="0"/>
              <a:t>Plan B One Step, Next Choice One Dose </a:t>
            </a:r>
            <a:br>
              <a:rPr lang="en-US" dirty="0"/>
            </a:br>
            <a:endParaRPr lang="en-US" dirty="0"/>
          </a:p>
          <a:p>
            <a:pPr>
              <a:spcAft>
                <a:spcPts val="0"/>
              </a:spcAft>
              <a:defRPr/>
            </a:pPr>
            <a:r>
              <a:rPr lang="en-US" dirty="0"/>
              <a:t>Single pill with 1.5mg levonorgestrel (a progestin) </a:t>
            </a:r>
            <a:br>
              <a:rPr lang="en-US" dirty="0"/>
            </a:br>
            <a:endParaRPr lang="en-US" dirty="0"/>
          </a:p>
          <a:p>
            <a:pPr>
              <a:spcAft>
                <a:spcPts val="0"/>
              </a:spcAft>
              <a:defRPr/>
            </a:pPr>
            <a:r>
              <a:rPr lang="en-US" dirty="0"/>
              <a:t>Take ASAP after unprotected intercourse</a:t>
            </a:r>
            <a:br>
              <a:rPr lang="en-US" dirty="0"/>
            </a:br>
            <a:endParaRPr lang="en-US" dirty="0"/>
          </a:p>
          <a:p>
            <a:pPr>
              <a:spcAft>
                <a:spcPts val="0"/>
              </a:spcAft>
              <a:defRPr/>
            </a:pPr>
            <a:r>
              <a:rPr lang="en-US" dirty="0"/>
              <a:t>Package insert says 72 hours.... Real life may work up to 120 hours but less effective </a:t>
            </a:r>
            <a:br>
              <a:rPr lang="en-US" dirty="0"/>
            </a:br>
            <a:endParaRPr lang="en-US" dirty="0"/>
          </a:p>
          <a:p>
            <a:pPr fontAlgn="base"/>
            <a:r>
              <a:rPr lang="en-US" b="1" dirty="0"/>
              <a:t>With Medicaid:</a:t>
            </a:r>
            <a:r>
              <a:rPr lang="en-US" dirty="0"/>
              <a:t> Free</a:t>
            </a:r>
          </a:p>
          <a:p>
            <a:pPr fontAlgn="base"/>
            <a:r>
              <a:rPr lang="en-US" b="1" dirty="0"/>
              <a:t>With insurance:</a:t>
            </a:r>
            <a:r>
              <a:rPr lang="en-US" dirty="0"/>
              <a:t> </a:t>
            </a:r>
            <a:r>
              <a:rPr lang="en-US" u="sng" dirty="0">
                <a:hlinkClick r:id="rId3"/>
              </a:rPr>
              <a:t>Free if you can get a prescription</a:t>
            </a:r>
            <a:r>
              <a:rPr lang="en-US" dirty="0"/>
              <a:t> (otherwise see the “without insurance” section).</a:t>
            </a:r>
          </a:p>
          <a:p>
            <a:pPr fontAlgn="base"/>
            <a:r>
              <a:rPr lang="en-US" b="1" dirty="0"/>
              <a:t>Without insurance:</a:t>
            </a:r>
            <a:r>
              <a:rPr lang="en-US" dirty="0"/>
              <a:t> $35 - $49.99 in stores and pharmacies; $21.00 - $49.99 online.</a:t>
            </a:r>
          </a:p>
          <a:p>
            <a:pPr>
              <a:spcAft>
                <a:spcPts val="0"/>
              </a:spcAft>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52CE1-55D2-8A48-81D2-914A267BDEB6}"/>
              </a:ext>
            </a:extLst>
          </p:cNvPr>
          <p:cNvSpPr>
            <a:spLocks noGrp="1"/>
          </p:cNvSpPr>
          <p:nvPr>
            <p:ph type="title"/>
          </p:nvPr>
        </p:nvSpPr>
        <p:spPr/>
        <p:txBody>
          <a:bodyPr/>
          <a:lstStyle/>
          <a:p>
            <a:r>
              <a:rPr lang="en-US" dirty="0"/>
              <a:t>What is the </a:t>
            </a:r>
            <a:r>
              <a:rPr lang="en-US" dirty="0" err="1"/>
              <a:t>yuzpe</a:t>
            </a:r>
            <a:r>
              <a:rPr lang="en-US" dirty="0"/>
              <a:t> method?</a:t>
            </a:r>
          </a:p>
        </p:txBody>
      </p:sp>
      <p:sp>
        <p:nvSpPr>
          <p:cNvPr id="3" name="Content Placeholder 2">
            <a:extLst>
              <a:ext uri="{FF2B5EF4-FFF2-40B4-BE49-F238E27FC236}">
                <a16:creationId xmlns:a16="http://schemas.microsoft.com/office/drawing/2014/main" id="{B0A2F07D-6DB1-A845-8F1F-EA2B443D4D48}"/>
              </a:ext>
            </a:extLst>
          </p:cNvPr>
          <p:cNvSpPr>
            <a:spLocks noGrp="1"/>
          </p:cNvSpPr>
          <p:nvPr>
            <p:ph idx="1"/>
          </p:nvPr>
        </p:nvSpPr>
        <p:spPr/>
        <p:txBody>
          <a:bodyPr/>
          <a:lstStyle/>
          <a:p>
            <a:r>
              <a:rPr lang="en-US" dirty="0"/>
              <a:t>Combined estrogen and progestin in 2 doses (</a:t>
            </a:r>
            <a:r>
              <a:rPr lang="en-US" dirty="0" err="1"/>
              <a:t>Yuzpe</a:t>
            </a:r>
            <a:r>
              <a:rPr lang="en-US" dirty="0"/>
              <a:t> regimen: 1 dose of 100 </a:t>
            </a:r>
            <a:r>
              <a:rPr lang="en-US" i="1" dirty="0"/>
              <a:t>µ</a:t>
            </a:r>
            <a:r>
              <a:rPr lang="en-US" dirty="0"/>
              <a:t>g of ethinyl estradiol plus 0.50 mg of levonorgestrel followed by a second dose of 100 </a:t>
            </a:r>
            <a:r>
              <a:rPr lang="en-US" i="1" dirty="0"/>
              <a:t>µ</a:t>
            </a:r>
            <a:r>
              <a:rPr lang="en-US" dirty="0"/>
              <a:t>g of ethinyl estradiol plus 0.50 mg of levonorgestrel 12 hours later)</a:t>
            </a:r>
          </a:p>
          <a:p>
            <a:r>
              <a:rPr lang="en-US" dirty="0"/>
              <a:t>How to do this: </a:t>
            </a:r>
          </a:p>
          <a:p>
            <a:r>
              <a:rPr lang="en-US" dirty="0"/>
              <a:t>Using a pack of combined oral contraceptive pills:</a:t>
            </a:r>
          </a:p>
          <a:p>
            <a:r>
              <a:rPr lang="en-US" dirty="0"/>
              <a:t>Look at the doses of estradiol and levonorgestrel in each pill</a:t>
            </a:r>
          </a:p>
          <a:p>
            <a:r>
              <a:rPr lang="en-US" dirty="0"/>
              <a:t>Take enough pills (usually 4) to equal 100 </a:t>
            </a:r>
            <a:r>
              <a:rPr lang="en-US" i="1" dirty="0"/>
              <a:t>µ</a:t>
            </a:r>
            <a:r>
              <a:rPr lang="en-US" dirty="0"/>
              <a:t>g of ethinyl estradiol plus 0.50 mg of levonorgestrel once, and then 12 hours later take a second dose (4 more pills</a:t>
            </a:r>
            <a:r>
              <a:rPr lang="en-US"/>
              <a:t>) of 100 </a:t>
            </a:r>
            <a:r>
              <a:rPr lang="en-US" i="1"/>
              <a:t>µ</a:t>
            </a:r>
            <a:r>
              <a:rPr lang="en-US"/>
              <a:t>g of ethinyl estradiol plus 0.50 mg of levonorgestrel 12 hours later)</a:t>
            </a:r>
            <a:endParaRPr lang="en-US" dirty="0"/>
          </a:p>
          <a:p>
            <a:endParaRPr lang="en-US" dirty="0"/>
          </a:p>
        </p:txBody>
      </p:sp>
    </p:spTree>
    <p:extLst>
      <p:ext uri="{BB962C8B-B14F-4D97-AF65-F5344CB8AC3E}">
        <p14:creationId xmlns:p14="http://schemas.microsoft.com/office/powerpoint/2010/main" val="2161122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DA9D4102-373A-FC4A-8F3A-01F49E9F3B47}"/>
              </a:ext>
            </a:extLst>
          </p:cNvPr>
          <p:cNvSpPr>
            <a:spLocks noGrp="1" noChangeArrowheads="1"/>
          </p:cNvSpPr>
          <p:nvPr>
            <p:ph type="title"/>
          </p:nvPr>
        </p:nvSpPr>
        <p:spPr/>
        <p:txBody>
          <a:bodyPr/>
          <a:lstStyle/>
          <a:p>
            <a:r>
              <a:rPr lang="en-US" altLang="en-US"/>
              <a:t>Mechanism of Action</a:t>
            </a:r>
          </a:p>
        </p:txBody>
      </p:sp>
      <p:sp>
        <p:nvSpPr>
          <p:cNvPr id="3" name="Content Placeholder 2">
            <a:extLst>
              <a:ext uri="{FF2B5EF4-FFF2-40B4-BE49-F238E27FC236}">
                <a16:creationId xmlns:a16="http://schemas.microsoft.com/office/drawing/2014/main" id="{46362CCD-CF7A-0E49-85FF-B1A4C8895650}"/>
              </a:ext>
            </a:extLst>
          </p:cNvPr>
          <p:cNvSpPr>
            <a:spLocks noGrp="1"/>
          </p:cNvSpPr>
          <p:nvPr>
            <p:ph idx="1"/>
          </p:nvPr>
        </p:nvSpPr>
        <p:spPr/>
        <p:txBody>
          <a:bodyPr rtlCol="0">
            <a:normAutofit/>
          </a:bodyPr>
          <a:lstStyle/>
          <a:p>
            <a:pPr marL="0" indent="0">
              <a:spcAft>
                <a:spcPts val="0"/>
              </a:spcAft>
              <a:buFont typeface="Arial" panose="020B0604020202020204" pitchFamily="34" charset="0"/>
              <a:buNone/>
              <a:defRPr/>
            </a:pPr>
            <a:br>
              <a:rPr lang="en-US" dirty="0"/>
            </a:br>
            <a:endParaRPr lang="en-US" dirty="0"/>
          </a:p>
          <a:p>
            <a:pPr>
              <a:spcAft>
                <a:spcPts val="0"/>
              </a:spcAft>
              <a:defRPr/>
            </a:pPr>
            <a:r>
              <a:rPr lang="en-US" dirty="0"/>
              <a:t>If patient in pre-ovulatory phase, it blocks the LH surge and prevents ovulation. </a:t>
            </a:r>
          </a:p>
          <a:p>
            <a:pPr>
              <a:spcAft>
                <a:spcPts val="0"/>
              </a:spcAft>
              <a:defRPr/>
            </a:pPr>
            <a:r>
              <a:rPr lang="en-US" dirty="0"/>
              <a:t>If implantation has already occurred, it will not terminate the pregnancy, nor cause birth defects.</a:t>
            </a:r>
          </a:p>
          <a:p>
            <a:pPr fontAlgn="auto">
              <a:spcAft>
                <a:spcPts val="0"/>
              </a:spcAft>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F803BED5-A6DC-D642-BB48-D3B02C22319A}"/>
              </a:ext>
            </a:extLst>
          </p:cNvPr>
          <p:cNvSpPr>
            <a:spLocks noGrp="1" noChangeArrowheads="1"/>
          </p:cNvSpPr>
          <p:nvPr>
            <p:ph type="title"/>
          </p:nvPr>
        </p:nvSpPr>
        <p:spPr/>
        <p:txBody>
          <a:bodyPr/>
          <a:lstStyle/>
          <a:p>
            <a:r>
              <a:rPr lang="en-US" altLang="en-US"/>
              <a:t>FAQs</a:t>
            </a:r>
          </a:p>
        </p:txBody>
      </p:sp>
      <p:sp>
        <p:nvSpPr>
          <p:cNvPr id="8194" name="Content Placeholder 2">
            <a:extLst>
              <a:ext uri="{FF2B5EF4-FFF2-40B4-BE49-F238E27FC236}">
                <a16:creationId xmlns:a16="http://schemas.microsoft.com/office/drawing/2014/main" id="{8100BB47-159F-A040-A98A-E4F9AE9603D7}"/>
              </a:ext>
            </a:extLst>
          </p:cNvPr>
          <p:cNvSpPr>
            <a:spLocks noGrp="1" noChangeArrowheads="1"/>
          </p:cNvSpPr>
          <p:nvPr>
            <p:ph idx="1"/>
          </p:nvPr>
        </p:nvSpPr>
        <p:spPr/>
        <p:txBody>
          <a:bodyPr/>
          <a:lstStyle/>
          <a:p>
            <a:r>
              <a:rPr lang="en-US" altLang="en-US" dirty="0"/>
              <a:t>What about co-existing conditions: sickle cell, epilepsy, migraines with aura</a:t>
            </a:r>
          </a:p>
          <a:p>
            <a:pPr lvl="1"/>
            <a:r>
              <a:rPr lang="en-US" altLang="en-US" dirty="0"/>
              <a:t>FDA says OK to use</a:t>
            </a:r>
          </a:p>
          <a:p>
            <a:r>
              <a:rPr lang="en-US" altLang="en-US" dirty="0"/>
              <a:t>What if very very early pregnant / PT still negative?</a:t>
            </a:r>
          </a:p>
          <a:p>
            <a:pPr lvl="1"/>
            <a:r>
              <a:rPr lang="en-US" altLang="en-US" dirty="0"/>
              <a:t>Won’t harm pregnancy. No known teratogenic effects </a:t>
            </a:r>
          </a:p>
          <a:p>
            <a:r>
              <a:rPr lang="en-US" altLang="en-US" dirty="0"/>
              <a:t>Does it matter what phase of cycle? </a:t>
            </a:r>
          </a:p>
          <a:p>
            <a:pPr lvl="1"/>
            <a:r>
              <a:rPr lang="en-US" altLang="en-US" dirty="0"/>
              <a:t>No</a:t>
            </a:r>
          </a:p>
          <a:p>
            <a:r>
              <a:rPr lang="en-US" altLang="en-US" dirty="0"/>
              <a:t>What if emesis after dose</a:t>
            </a:r>
          </a:p>
          <a:p>
            <a:pPr lvl="1"/>
            <a:r>
              <a:rPr lang="en-US" altLang="en-US" dirty="0"/>
              <a:t>If emesis within 1 hour, can re-take dose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7074552C-D180-814E-B039-A050763AB178}"/>
              </a:ext>
            </a:extLst>
          </p:cNvPr>
          <p:cNvSpPr>
            <a:spLocks noGrp="1" noChangeArrowheads="1"/>
          </p:cNvSpPr>
          <p:nvPr>
            <p:ph type="title"/>
          </p:nvPr>
        </p:nvSpPr>
        <p:spPr/>
        <p:txBody>
          <a:bodyPr/>
          <a:lstStyle/>
          <a:p>
            <a:r>
              <a:rPr lang="en-US" altLang="en-US"/>
              <a:t>Other info	</a:t>
            </a:r>
          </a:p>
        </p:txBody>
      </p:sp>
      <p:sp>
        <p:nvSpPr>
          <p:cNvPr id="9218" name="Content Placeholder 2">
            <a:extLst>
              <a:ext uri="{FF2B5EF4-FFF2-40B4-BE49-F238E27FC236}">
                <a16:creationId xmlns:a16="http://schemas.microsoft.com/office/drawing/2014/main" id="{D89280F0-44F2-4C4B-A3BD-DA386786B962}"/>
              </a:ext>
            </a:extLst>
          </p:cNvPr>
          <p:cNvSpPr>
            <a:spLocks noGrp="1" noChangeArrowheads="1"/>
          </p:cNvSpPr>
          <p:nvPr>
            <p:ph idx="1"/>
          </p:nvPr>
        </p:nvSpPr>
        <p:spPr/>
        <p:txBody>
          <a:bodyPr/>
          <a:lstStyle/>
          <a:p>
            <a:r>
              <a:rPr lang="en-US" altLang="en-US" dirty="0"/>
              <a:t>Not effective as a repeat method of contraception </a:t>
            </a:r>
          </a:p>
          <a:p>
            <a:endParaRPr lang="en-US" altLang="en-US" dirty="0"/>
          </a:p>
          <a:p>
            <a:r>
              <a:rPr lang="en-US" altLang="en-US" dirty="0"/>
              <a:t>SO </a:t>
            </a:r>
            <a:r>
              <a:rPr lang="en-US" altLang="en-US" dirty="0">
                <a:sym typeface="Wingdings" pitchFamily="2" charset="2"/>
              </a:rPr>
              <a:t> </a:t>
            </a:r>
            <a:r>
              <a:rPr lang="en-US" altLang="en-US" dirty="0"/>
              <a:t>Can start hormonal contraception </a:t>
            </a:r>
            <a:r>
              <a:rPr lang="en-US" altLang="en-US" b="1" u="sng" dirty="0"/>
              <a:t>immediately</a:t>
            </a:r>
            <a:r>
              <a:rPr lang="en-US" altLang="en-US" dirty="0"/>
              <a:t> (same day) </a:t>
            </a:r>
          </a:p>
          <a:p>
            <a:endParaRPr lang="en-US" altLang="en-US" b="1" u="sng" dirty="0"/>
          </a:p>
          <a:p>
            <a:r>
              <a:rPr lang="en-US" altLang="en-US" u="sng" dirty="0"/>
              <a:t>NO EXAM, NO PREGNANCY TEST REQUIRED- </a:t>
            </a:r>
            <a:r>
              <a:rPr lang="en-US" altLang="en-US" dirty="0"/>
              <a:t>  provide </a:t>
            </a:r>
            <a:r>
              <a:rPr lang="en-US" altLang="en-US" dirty="0" err="1"/>
              <a:t>rx</a:t>
            </a:r>
            <a:r>
              <a:rPr lang="en-US" altLang="en-US" dirty="0"/>
              <a:t> in advance, or over phone</a:t>
            </a:r>
          </a:p>
          <a:p>
            <a:endParaRPr lang="en-US" altLang="en-US" u="sng" dirty="0"/>
          </a:p>
          <a:p>
            <a:r>
              <a:rPr lang="en-US" altLang="en-US" dirty="0"/>
              <a:t>Recommend pregnancy test in 2-3 weeks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59019744-7817-AB4A-B624-7AB00C4F8565}"/>
              </a:ext>
            </a:extLst>
          </p:cNvPr>
          <p:cNvSpPr>
            <a:spLocks noGrp="1" noChangeArrowheads="1"/>
          </p:cNvSpPr>
          <p:nvPr>
            <p:ph type="title"/>
          </p:nvPr>
        </p:nvSpPr>
        <p:spPr/>
        <p:txBody>
          <a:bodyPr/>
          <a:lstStyle/>
          <a:p>
            <a:r>
              <a:rPr lang="en-US" altLang="en-US"/>
              <a:t>BIG FIVE 🖐</a:t>
            </a:r>
          </a:p>
        </p:txBody>
      </p:sp>
      <p:sp>
        <p:nvSpPr>
          <p:cNvPr id="3" name="Content Placeholder 2">
            <a:extLst>
              <a:ext uri="{FF2B5EF4-FFF2-40B4-BE49-F238E27FC236}">
                <a16:creationId xmlns:a16="http://schemas.microsoft.com/office/drawing/2014/main" id="{F2309916-1352-7648-9090-9EE866F0F868}"/>
              </a:ext>
            </a:extLst>
          </p:cNvPr>
          <p:cNvSpPr>
            <a:spLocks noGrp="1"/>
          </p:cNvSpPr>
          <p:nvPr>
            <p:ph idx="1"/>
          </p:nvPr>
        </p:nvSpPr>
        <p:spPr/>
        <p:txBody>
          <a:bodyPr rtlCol="0">
            <a:normAutofit fontScale="92500" lnSpcReduction="10000"/>
          </a:bodyPr>
          <a:lstStyle/>
          <a:p>
            <a:pPr marL="0" indent="0">
              <a:spcAft>
                <a:spcPts val="0"/>
              </a:spcAft>
              <a:buFont typeface="Arial" panose="020B0604020202020204" pitchFamily="34" charset="0"/>
              <a:buNone/>
              <a:defRPr/>
            </a:pPr>
            <a:endParaRPr lang="en-US" dirty="0"/>
          </a:p>
          <a:p>
            <a:pPr>
              <a:spcAft>
                <a:spcPts val="0"/>
              </a:spcAft>
              <a:defRPr/>
            </a:pPr>
            <a:r>
              <a:rPr lang="en-US" dirty="0"/>
              <a:t>NO CONTRAINDICATIONS! (Except known pregnancy, only </a:t>
            </a:r>
            <a:r>
              <a:rPr lang="en-US" dirty="0" err="1"/>
              <a:t>bc</a:t>
            </a:r>
            <a:r>
              <a:rPr lang="en-US" dirty="0"/>
              <a:t> it won't work)</a:t>
            </a:r>
            <a:br>
              <a:rPr lang="en-US" dirty="0"/>
            </a:br>
            <a:endParaRPr lang="en-US" dirty="0"/>
          </a:p>
          <a:p>
            <a:pPr>
              <a:spcAft>
                <a:spcPts val="0"/>
              </a:spcAft>
              <a:defRPr/>
            </a:pPr>
            <a:r>
              <a:rPr lang="en-US" dirty="0"/>
              <a:t>Take ASAP after unprotected sex, up to 5 days later</a:t>
            </a:r>
            <a:br>
              <a:rPr lang="en-US" dirty="0"/>
            </a:br>
            <a:endParaRPr lang="en-US" dirty="0"/>
          </a:p>
          <a:p>
            <a:pPr>
              <a:spcAft>
                <a:spcPts val="0"/>
              </a:spcAft>
              <a:defRPr/>
            </a:pPr>
            <a:r>
              <a:rPr lang="en-US" dirty="0"/>
              <a:t>Mild nausea, heavier menses. Will NOT cause increased sexual activity! 😉</a:t>
            </a:r>
            <a:br>
              <a:rPr lang="en-US" dirty="0"/>
            </a:br>
            <a:endParaRPr lang="en-US" dirty="0"/>
          </a:p>
          <a:p>
            <a:pPr>
              <a:spcAft>
                <a:spcPts val="0"/>
              </a:spcAft>
              <a:defRPr/>
            </a:pPr>
            <a:r>
              <a:rPr lang="en-US" dirty="0"/>
              <a:t>Educate patient about birth control🚺 (can start hormonal contraception)</a:t>
            </a:r>
            <a:br>
              <a:rPr lang="en-US" dirty="0"/>
            </a:br>
            <a:endParaRPr lang="en-US" dirty="0"/>
          </a:p>
          <a:p>
            <a:pPr>
              <a:spcAft>
                <a:spcPts val="0"/>
              </a:spcAft>
              <a:defRPr/>
            </a:pPr>
            <a:r>
              <a:rPr lang="en-US" dirty="0"/>
              <a:t>Educate male patients about EC🚹</a:t>
            </a:r>
          </a:p>
          <a:p>
            <a:pPr fontAlgn="auto">
              <a:spcAft>
                <a:spcPts val="0"/>
              </a:spcAft>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A610-D663-4D4A-8A3B-4191F0995C42}"/>
              </a:ext>
            </a:extLst>
          </p:cNvPr>
          <p:cNvSpPr>
            <a:spLocks noGrp="1"/>
          </p:cNvSpPr>
          <p:nvPr>
            <p:ph type="title"/>
          </p:nvPr>
        </p:nvSpPr>
        <p:spPr/>
        <p:txBody>
          <a:bodyPr/>
          <a:lstStyle/>
          <a:p>
            <a:r>
              <a:rPr lang="en-US" dirty="0"/>
              <a:t>Important (beyond today)</a:t>
            </a:r>
          </a:p>
        </p:txBody>
      </p:sp>
      <p:sp>
        <p:nvSpPr>
          <p:cNvPr id="3" name="Content Placeholder 2">
            <a:extLst>
              <a:ext uri="{FF2B5EF4-FFF2-40B4-BE49-F238E27FC236}">
                <a16:creationId xmlns:a16="http://schemas.microsoft.com/office/drawing/2014/main" id="{F85792AB-CC7F-6742-8BD3-481829C81AE5}"/>
              </a:ext>
            </a:extLst>
          </p:cNvPr>
          <p:cNvSpPr>
            <a:spLocks noGrp="1"/>
          </p:cNvSpPr>
          <p:nvPr>
            <p:ph idx="1"/>
          </p:nvPr>
        </p:nvSpPr>
        <p:spPr/>
        <p:txBody>
          <a:bodyPr>
            <a:normAutofit/>
          </a:bodyPr>
          <a:lstStyle/>
          <a:p>
            <a:r>
              <a:rPr lang="en-US" sz="2400" dirty="0"/>
              <a:t>LGBTQIA+ support</a:t>
            </a:r>
          </a:p>
          <a:p>
            <a:r>
              <a:rPr lang="en-US" sz="2400" dirty="0"/>
              <a:t>Consent, coercion, safety</a:t>
            </a:r>
          </a:p>
          <a:p>
            <a:r>
              <a:rPr lang="en-US" sz="2400" dirty="0"/>
              <a:t>Cultural identity, sexuality, gender identity, fertility life-choices</a:t>
            </a:r>
          </a:p>
          <a:p>
            <a:r>
              <a:rPr lang="en-US" sz="2400" dirty="0"/>
              <a:t>Extended cycling  </a:t>
            </a:r>
          </a:p>
          <a:p>
            <a:r>
              <a:rPr lang="en-US" sz="2400" dirty="0"/>
              <a:t>Non-contraceptive benefits </a:t>
            </a:r>
          </a:p>
          <a:p>
            <a:r>
              <a:rPr lang="en-US" sz="2400" dirty="0"/>
              <a:t>Abortion landscape </a:t>
            </a:r>
          </a:p>
        </p:txBody>
      </p:sp>
    </p:spTree>
    <p:extLst>
      <p:ext uri="{BB962C8B-B14F-4D97-AF65-F5344CB8AC3E}">
        <p14:creationId xmlns:p14="http://schemas.microsoft.com/office/powerpoint/2010/main" val="807782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39D1-F8BA-5D4F-B7EB-C4182F5E5A85}"/>
              </a:ext>
            </a:extLst>
          </p:cNvPr>
          <p:cNvSpPr>
            <a:spLocks noGrp="1"/>
          </p:cNvSpPr>
          <p:nvPr>
            <p:ph type="title"/>
          </p:nvPr>
        </p:nvSpPr>
        <p:spPr>
          <a:xfrm>
            <a:off x="635000" y="640823"/>
            <a:ext cx="3418659" cy="5583148"/>
          </a:xfrm>
        </p:spPr>
        <p:txBody>
          <a:bodyPr anchor="ctr">
            <a:normAutofit/>
          </a:bodyPr>
          <a:lstStyle/>
          <a:p>
            <a:r>
              <a:rPr lang="en-US" sz="3200" dirty="0"/>
              <a:t> Resources </a:t>
            </a:r>
          </a:p>
        </p:txBody>
      </p:sp>
      <p:graphicFrame>
        <p:nvGraphicFramePr>
          <p:cNvPr id="5" name="Content Placeholder 2">
            <a:extLst>
              <a:ext uri="{FF2B5EF4-FFF2-40B4-BE49-F238E27FC236}">
                <a16:creationId xmlns:a16="http://schemas.microsoft.com/office/drawing/2014/main" id="{840C22EB-C24E-2151-536F-6774626F3093}"/>
              </a:ext>
            </a:extLst>
          </p:cNvPr>
          <p:cNvGraphicFramePr>
            <a:graphicFrameLocks noGrp="1"/>
          </p:cNvGraphicFramePr>
          <p:nvPr>
            <p:ph idx="1"/>
            <p:extLst>
              <p:ext uri="{D42A27DB-BD31-4B8C-83A1-F6EECF244321}">
                <p14:modId xmlns:p14="http://schemas.microsoft.com/office/powerpoint/2010/main" val="106739267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7258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E8DA-5D62-E84F-9E31-8CFBE1AA831C}"/>
              </a:ext>
            </a:extLst>
          </p:cNvPr>
          <p:cNvSpPr>
            <a:spLocks noGrp="1"/>
          </p:cNvSpPr>
          <p:nvPr>
            <p:ph type="title"/>
          </p:nvPr>
        </p:nvSpPr>
        <p:spPr/>
        <p:txBody>
          <a:bodyPr/>
          <a:lstStyle/>
          <a:p>
            <a:r>
              <a:rPr lang="en-US" dirty="0"/>
              <a:t>Starting Birth Control Quickly &amp; Safely </a:t>
            </a:r>
          </a:p>
        </p:txBody>
      </p:sp>
      <p:sp>
        <p:nvSpPr>
          <p:cNvPr id="3" name="Content Placeholder 2">
            <a:extLst>
              <a:ext uri="{FF2B5EF4-FFF2-40B4-BE49-F238E27FC236}">
                <a16:creationId xmlns:a16="http://schemas.microsoft.com/office/drawing/2014/main" id="{8DDEE187-1BC1-B148-B1AC-6901129DA19A}"/>
              </a:ext>
            </a:extLst>
          </p:cNvPr>
          <p:cNvSpPr>
            <a:spLocks noGrp="1"/>
          </p:cNvSpPr>
          <p:nvPr>
            <p:ph idx="1"/>
          </p:nvPr>
        </p:nvSpPr>
        <p:spPr/>
        <p:txBody>
          <a:bodyPr>
            <a:normAutofit/>
          </a:bodyPr>
          <a:lstStyle/>
          <a:p>
            <a:pPr marL="514350" indent="-514350">
              <a:buFont typeface="+mj-lt"/>
              <a:buAutoNum type="arabicPeriod"/>
            </a:pPr>
            <a:r>
              <a:rPr lang="en-US" sz="3200" dirty="0"/>
              <a:t>Risk of Pregnancy</a:t>
            </a:r>
          </a:p>
          <a:p>
            <a:pPr marL="514350" indent="-514350">
              <a:buFont typeface="+mj-lt"/>
              <a:buAutoNum type="arabicPeriod"/>
            </a:pPr>
            <a:r>
              <a:rPr lang="en-US" sz="3200" dirty="0"/>
              <a:t>Estrogen Contraindications</a:t>
            </a:r>
          </a:p>
          <a:p>
            <a:pPr marL="514350" indent="-514350">
              <a:buFont typeface="+mj-lt"/>
              <a:buAutoNum type="arabicPeriod"/>
            </a:pPr>
            <a:r>
              <a:rPr lang="en-US" sz="3200" dirty="0"/>
              <a:t>Pick a Method, Counsel &amp; Start </a:t>
            </a:r>
          </a:p>
          <a:p>
            <a:pPr marL="514350" indent="-514350">
              <a:buFont typeface="+mj-lt"/>
              <a:buAutoNum type="arabicPeriod"/>
            </a:pPr>
            <a:r>
              <a:rPr lang="en-US" sz="3200" dirty="0"/>
              <a:t>Follow Up </a:t>
            </a:r>
          </a:p>
          <a:p>
            <a:pPr marL="514350" indent="-514350">
              <a:buFont typeface="+mj-lt"/>
              <a:buAutoNum type="arabicPeriod"/>
            </a:pPr>
            <a:endParaRPr lang="en-US" sz="3200" dirty="0"/>
          </a:p>
        </p:txBody>
      </p:sp>
    </p:spTree>
    <p:extLst>
      <p:ext uri="{BB962C8B-B14F-4D97-AF65-F5344CB8AC3E}">
        <p14:creationId xmlns:p14="http://schemas.microsoft.com/office/powerpoint/2010/main" val="3633453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E35C-7F93-014D-B99A-0E4536CB9724}"/>
              </a:ext>
            </a:extLst>
          </p:cNvPr>
          <p:cNvSpPr>
            <a:spLocks noGrp="1"/>
          </p:cNvSpPr>
          <p:nvPr>
            <p:ph type="title"/>
          </p:nvPr>
        </p:nvSpPr>
        <p:spPr/>
        <p:txBody>
          <a:bodyPr/>
          <a:lstStyle/>
          <a:p>
            <a:r>
              <a:rPr lang="en-US" dirty="0"/>
              <a:t>Risk of pregnancy</a:t>
            </a:r>
          </a:p>
        </p:txBody>
      </p:sp>
      <p:sp>
        <p:nvSpPr>
          <p:cNvPr id="3" name="Content Placeholder 2">
            <a:extLst>
              <a:ext uri="{FF2B5EF4-FFF2-40B4-BE49-F238E27FC236}">
                <a16:creationId xmlns:a16="http://schemas.microsoft.com/office/drawing/2014/main" id="{0B9AB73C-5A44-4E4D-A2CB-D15301770C80}"/>
              </a:ext>
            </a:extLst>
          </p:cNvPr>
          <p:cNvSpPr>
            <a:spLocks noGrp="1"/>
          </p:cNvSpPr>
          <p:nvPr>
            <p:ph idx="1"/>
          </p:nvPr>
        </p:nvSpPr>
        <p:spPr/>
        <p:txBody>
          <a:bodyPr/>
          <a:lstStyle/>
          <a:p>
            <a:pPr marL="457200" indent="-457200">
              <a:buFont typeface="+mj-lt"/>
              <a:buAutoNum type="arabicPeriod"/>
            </a:pPr>
            <a:r>
              <a:rPr lang="en-US" dirty="0"/>
              <a:t>Pregnancy Test </a:t>
            </a:r>
            <a:r>
              <a:rPr lang="en-US" dirty="0">
                <a:sym typeface="Wingdings" pitchFamily="2" charset="2"/>
              </a:rPr>
              <a:t> only positive at 14dpo* </a:t>
            </a:r>
            <a:endParaRPr lang="en-US" dirty="0"/>
          </a:p>
          <a:p>
            <a:pPr marL="457200" indent="-457200">
              <a:buFont typeface="+mj-lt"/>
              <a:buAutoNum type="arabicPeriod"/>
            </a:pPr>
            <a:r>
              <a:rPr lang="en-US" dirty="0"/>
              <a:t>Sexual Activity</a:t>
            </a:r>
          </a:p>
          <a:p>
            <a:pPr marL="457200" indent="-457200">
              <a:buFont typeface="+mj-lt"/>
              <a:buAutoNum type="arabicPeriod"/>
            </a:pPr>
            <a:r>
              <a:rPr lang="en-US" dirty="0"/>
              <a:t>Unprotected Intercourse within past 5 days </a:t>
            </a:r>
            <a:r>
              <a:rPr lang="en-US" dirty="0">
                <a:sym typeface="Wingdings" pitchFamily="2" charset="2"/>
              </a:rPr>
              <a:t> Emergency Contraception</a:t>
            </a:r>
          </a:p>
          <a:p>
            <a:pPr marL="457200" indent="-457200">
              <a:buFont typeface="+mj-lt"/>
              <a:buAutoNum type="arabicPeriod"/>
            </a:pPr>
            <a:endParaRPr lang="en-US" dirty="0">
              <a:sym typeface="Wingdings" pitchFamily="2" charset="2"/>
            </a:endParaRPr>
          </a:p>
          <a:p>
            <a:pPr marL="457200" indent="-457200">
              <a:buFont typeface="+mj-lt"/>
              <a:buAutoNum type="arabicPeriod"/>
            </a:pPr>
            <a:r>
              <a:rPr lang="en-US" dirty="0">
                <a:sym typeface="Wingdings" pitchFamily="2" charset="2"/>
              </a:rPr>
              <a:t>Contraception is not teratogenic! </a:t>
            </a:r>
            <a:endParaRPr lang="en-US" dirty="0"/>
          </a:p>
          <a:p>
            <a:pPr marL="457200" indent="-457200">
              <a:buFont typeface="+mj-lt"/>
              <a:buAutoNum type="arabicPeriod"/>
            </a:pPr>
            <a:endParaRPr lang="en-US" dirty="0"/>
          </a:p>
        </p:txBody>
      </p:sp>
      <p:pic>
        <p:nvPicPr>
          <p:cNvPr id="4" name="Picture 2" descr="Sensitivity blood and urine pregnancy test">
            <a:extLst>
              <a:ext uri="{FF2B5EF4-FFF2-40B4-BE49-F238E27FC236}">
                <a16:creationId xmlns:a16="http://schemas.microsoft.com/office/drawing/2014/main" id="{417C7425-3613-114C-B971-D18348C767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83913" y="1241680"/>
            <a:ext cx="8438478" cy="35863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O DOLLAR STORE PREGNANCY TESTS REALLY WORK? - Mommy Status">
            <a:extLst>
              <a:ext uri="{FF2B5EF4-FFF2-40B4-BE49-F238E27FC236}">
                <a16:creationId xmlns:a16="http://schemas.microsoft.com/office/drawing/2014/main" id="{DBE909BF-B099-8A43-AD24-28EA6EA57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761" y="1241680"/>
            <a:ext cx="7852782" cy="4609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35F4EDD-BE90-A344-B09C-69219F306181}"/>
              </a:ext>
            </a:extLst>
          </p:cNvPr>
          <p:cNvPicPr>
            <a:picLocks noChangeAspect="1"/>
          </p:cNvPicPr>
          <p:nvPr/>
        </p:nvPicPr>
        <p:blipFill>
          <a:blip r:embed="rId3"/>
          <a:stretch>
            <a:fillRect/>
          </a:stretch>
        </p:blipFill>
        <p:spPr>
          <a:xfrm rot="16200000">
            <a:off x="2937883" y="-583684"/>
            <a:ext cx="6316235" cy="8173950"/>
          </a:xfrm>
          <a:prstGeom prst="rect">
            <a:avLst/>
          </a:prstGeom>
        </p:spPr>
      </p:pic>
      <p:sp>
        <p:nvSpPr>
          <p:cNvPr id="5" name="Rounded Rectangle 4">
            <a:extLst>
              <a:ext uri="{FF2B5EF4-FFF2-40B4-BE49-F238E27FC236}">
                <a16:creationId xmlns:a16="http://schemas.microsoft.com/office/drawing/2014/main" id="{275B10B0-BA1F-1846-ADC8-719FD0C500A5}"/>
              </a:ext>
            </a:extLst>
          </p:cNvPr>
          <p:cNvSpPr/>
          <p:nvPr/>
        </p:nvSpPr>
        <p:spPr>
          <a:xfrm>
            <a:off x="4262034" y="2774197"/>
            <a:ext cx="2634712" cy="1100379"/>
          </a:xfrm>
          <a:prstGeom prst="roundRect">
            <a:avLst/>
          </a:prstGeom>
          <a:no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B4CC5C3-6AD7-A542-89A2-095266C81253}"/>
              </a:ext>
            </a:extLst>
          </p:cNvPr>
          <p:cNvSpPr txBox="1"/>
          <p:nvPr/>
        </p:nvSpPr>
        <p:spPr>
          <a:xfrm>
            <a:off x="278969" y="1596325"/>
            <a:ext cx="2665709" cy="954107"/>
          </a:xfrm>
          <a:prstGeom prst="rect">
            <a:avLst/>
          </a:prstGeom>
          <a:noFill/>
        </p:spPr>
        <p:txBody>
          <a:bodyPr wrap="square" rtlCol="0">
            <a:spAutoFit/>
          </a:bodyPr>
          <a:lstStyle/>
          <a:p>
            <a:r>
              <a:rPr lang="en-US" sz="2800" b="1" dirty="0">
                <a:solidFill>
                  <a:srgbClr val="00B0F0"/>
                </a:solidFill>
              </a:rPr>
              <a:t>Progesterone ONLY</a:t>
            </a:r>
          </a:p>
        </p:txBody>
      </p:sp>
      <p:sp>
        <p:nvSpPr>
          <p:cNvPr id="3" name="Freeform 2">
            <a:extLst>
              <a:ext uri="{FF2B5EF4-FFF2-40B4-BE49-F238E27FC236}">
                <a16:creationId xmlns:a16="http://schemas.microsoft.com/office/drawing/2014/main" id="{96150397-CF89-6247-B4EC-A3866006D9F7}"/>
              </a:ext>
            </a:extLst>
          </p:cNvPr>
          <p:cNvSpPr/>
          <p:nvPr/>
        </p:nvSpPr>
        <p:spPr>
          <a:xfrm>
            <a:off x="3734235" y="1116462"/>
            <a:ext cx="4433372" cy="2867940"/>
          </a:xfrm>
          <a:custGeom>
            <a:avLst/>
            <a:gdLst>
              <a:gd name="connsiteX0" fmla="*/ 2899040 w 4433372"/>
              <a:gd name="connsiteY0" fmla="*/ 31611 h 2867940"/>
              <a:gd name="connsiteX1" fmla="*/ 2821549 w 4433372"/>
              <a:gd name="connsiteY1" fmla="*/ 47110 h 2867940"/>
              <a:gd name="connsiteX2" fmla="*/ 2558078 w 4433372"/>
              <a:gd name="connsiteY2" fmla="*/ 16113 h 2867940"/>
              <a:gd name="connsiteX3" fmla="*/ 1984640 w 4433372"/>
              <a:gd name="connsiteY3" fmla="*/ 31611 h 2867940"/>
              <a:gd name="connsiteX4" fmla="*/ 1783162 w 4433372"/>
              <a:gd name="connsiteY4" fmla="*/ 47110 h 2867940"/>
              <a:gd name="connsiteX5" fmla="*/ 1318213 w 4433372"/>
              <a:gd name="connsiteY5" fmla="*/ 31611 h 2867940"/>
              <a:gd name="connsiteX6" fmla="*/ 899759 w 4433372"/>
              <a:gd name="connsiteY6" fmla="*/ 16113 h 2867940"/>
              <a:gd name="connsiteX7" fmla="*/ 853264 w 4433372"/>
              <a:gd name="connsiteY7" fmla="*/ 31611 h 2867940"/>
              <a:gd name="connsiteX8" fmla="*/ 465806 w 4433372"/>
              <a:gd name="connsiteY8" fmla="*/ 62608 h 2867940"/>
              <a:gd name="connsiteX9" fmla="*/ 419311 w 4433372"/>
              <a:gd name="connsiteY9" fmla="*/ 109103 h 2867940"/>
              <a:gd name="connsiteX10" fmla="*/ 372817 w 4433372"/>
              <a:gd name="connsiteY10" fmla="*/ 140099 h 2867940"/>
              <a:gd name="connsiteX11" fmla="*/ 326322 w 4433372"/>
              <a:gd name="connsiteY11" fmla="*/ 202093 h 2867940"/>
              <a:gd name="connsiteX12" fmla="*/ 264328 w 4433372"/>
              <a:gd name="connsiteY12" fmla="*/ 264086 h 2867940"/>
              <a:gd name="connsiteX13" fmla="*/ 155840 w 4433372"/>
              <a:gd name="connsiteY13" fmla="*/ 403571 h 2867940"/>
              <a:gd name="connsiteX14" fmla="*/ 140342 w 4433372"/>
              <a:gd name="connsiteY14" fmla="*/ 450065 h 2867940"/>
              <a:gd name="connsiteX15" fmla="*/ 109345 w 4433372"/>
              <a:gd name="connsiteY15" fmla="*/ 496560 h 2867940"/>
              <a:gd name="connsiteX16" fmla="*/ 47352 w 4433372"/>
              <a:gd name="connsiteY16" fmla="*/ 636045 h 2867940"/>
              <a:gd name="connsiteX17" fmla="*/ 62850 w 4433372"/>
              <a:gd name="connsiteY17" fmla="*/ 1193984 h 2867940"/>
              <a:gd name="connsiteX18" fmla="*/ 78349 w 4433372"/>
              <a:gd name="connsiteY18" fmla="*/ 1302472 h 2867940"/>
              <a:gd name="connsiteX19" fmla="*/ 47352 w 4433372"/>
              <a:gd name="connsiteY19" fmla="*/ 1472954 h 2867940"/>
              <a:gd name="connsiteX20" fmla="*/ 16356 w 4433372"/>
              <a:gd name="connsiteY20" fmla="*/ 1705428 h 2867940"/>
              <a:gd name="connsiteX21" fmla="*/ 16356 w 4433372"/>
              <a:gd name="connsiteY21" fmla="*/ 2418350 h 2867940"/>
              <a:gd name="connsiteX22" fmla="*/ 93847 w 4433372"/>
              <a:gd name="connsiteY22" fmla="*/ 2557835 h 2867940"/>
              <a:gd name="connsiteX23" fmla="*/ 140342 w 4433372"/>
              <a:gd name="connsiteY23" fmla="*/ 2573333 h 2867940"/>
              <a:gd name="connsiteX24" fmla="*/ 310823 w 4433372"/>
              <a:gd name="connsiteY24" fmla="*/ 2619828 h 2867940"/>
              <a:gd name="connsiteX25" fmla="*/ 341820 w 4433372"/>
              <a:gd name="connsiteY25" fmla="*/ 2495842 h 2867940"/>
              <a:gd name="connsiteX26" fmla="*/ 372817 w 4433372"/>
              <a:gd name="connsiteY26" fmla="*/ 2387354 h 2867940"/>
              <a:gd name="connsiteX27" fmla="*/ 388315 w 4433372"/>
              <a:gd name="connsiteY27" fmla="*/ 2325360 h 2867940"/>
              <a:gd name="connsiteX28" fmla="*/ 419311 w 4433372"/>
              <a:gd name="connsiteY28" fmla="*/ 2232371 h 2867940"/>
              <a:gd name="connsiteX29" fmla="*/ 450308 w 4433372"/>
              <a:gd name="connsiteY29" fmla="*/ 1751923 h 2867940"/>
              <a:gd name="connsiteX30" fmla="*/ 481305 w 4433372"/>
              <a:gd name="connsiteY30" fmla="*/ 1534947 h 2867940"/>
              <a:gd name="connsiteX31" fmla="*/ 512301 w 4433372"/>
              <a:gd name="connsiteY31" fmla="*/ 1488452 h 2867940"/>
              <a:gd name="connsiteX32" fmla="*/ 558796 w 4433372"/>
              <a:gd name="connsiteY32" fmla="*/ 1457455 h 2867940"/>
              <a:gd name="connsiteX33" fmla="*/ 853264 w 4433372"/>
              <a:gd name="connsiteY33" fmla="*/ 1410960 h 2867940"/>
              <a:gd name="connsiteX34" fmla="*/ 915257 w 4433372"/>
              <a:gd name="connsiteY34" fmla="*/ 1395462 h 2867940"/>
              <a:gd name="connsiteX35" fmla="*/ 1085739 w 4433372"/>
              <a:gd name="connsiteY35" fmla="*/ 1364465 h 2867940"/>
              <a:gd name="connsiteX36" fmla="*/ 1178728 w 4433372"/>
              <a:gd name="connsiteY36" fmla="*/ 1333469 h 2867940"/>
              <a:gd name="connsiteX37" fmla="*/ 1674674 w 4433372"/>
              <a:gd name="connsiteY37" fmla="*/ 1364465 h 2867940"/>
              <a:gd name="connsiteX38" fmla="*/ 1829657 w 4433372"/>
              <a:gd name="connsiteY38" fmla="*/ 1395462 h 2867940"/>
              <a:gd name="connsiteX39" fmla="*/ 1907149 w 4433372"/>
              <a:gd name="connsiteY39" fmla="*/ 1410960 h 2867940"/>
              <a:gd name="connsiteX40" fmla="*/ 1969142 w 4433372"/>
              <a:gd name="connsiteY40" fmla="*/ 1426459 h 2867940"/>
              <a:gd name="connsiteX41" fmla="*/ 2744057 w 4433372"/>
              <a:gd name="connsiteY41" fmla="*/ 1441957 h 2867940"/>
              <a:gd name="connsiteX42" fmla="*/ 2914539 w 4433372"/>
              <a:gd name="connsiteY42" fmla="*/ 1457455 h 2867940"/>
              <a:gd name="connsiteX43" fmla="*/ 3038525 w 4433372"/>
              <a:gd name="connsiteY43" fmla="*/ 1488452 h 2867940"/>
              <a:gd name="connsiteX44" fmla="*/ 3162511 w 4433372"/>
              <a:gd name="connsiteY44" fmla="*/ 1519449 h 2867940"/>
              <a:gd name="connsiteX45" fmla="*/ 3209006 w 4433372"/>
              <a:gd name="connsiteY45" fmla="*/ 1534947 h 2867940"/>
              <a:gd name="connsiteX46" fmla="*/ 3240003 w 4433372"/>
              <a:gd name="connsiteY46" fmla="*/ 1627937 h 2867940"/>
              <a:gd name="connsiteX47" fmla="*/ 3255501 w 4433372"/>
              <a:gd name="connsiteY47" fmla="*/ 2309862 h 2867940"/>
              <a:gd name="connsiteX48" fmla="*/ 3301996 w 4433372"/>
              <a:gd name="connsiteY48" fmla="*/ 2464845 h 2867940"/>
              <a:gd name="connsiteX49" fmla="*/ 3348491 w 4433372"/>
              <a:gd name="connsiteY49" fmla="*/ 2619828 h 2867940"/>
              <a:gd name="connsiteX50" fmla="*/ 3363989 w 4433372"/>
              <a:gd name="connsiteY50" fmla="*/ 2666323 h 2867940"/>
              <a:gd name="connsiteX51" fmla="*/ 3410484 w 4433372"/>
              <a:gd name="connsiteY51" fmla="*/ 2774811 h 2867940"/>
              <a:gd name="connsiteX52" fmla="*/ 3456979 w 4433372"/>
              <a:gd name="connsiteY52" fmla="*/ 2805808 h 2867940"/>
              <a:gd name="connsiteX53" fmla="*/ 3503474 w 4433372"/>
              <a:gd name="connsiteY53" fmla="*/ 2821306 h 2867940"/>
              <a:gd name="connsiteX54" fmla="*/ 3952925 w 4433372"/>
              <a:gd name="connsiteY54" fmla="*/ 2852303 h 2867940"/>
              <a:gd name="connsiteX55" fmla="*/ 4185400 w 4433372"/>
              <a:gd name="connsiteY55" fmla="*/ 2852303 h 2867940"/>
              <a:gd name="connsiteX56" fmla="*/ 4200898 w 4433372"/>
              <a:gd name="connsiteY56" fmla="*/ 2805808 h 2867940"/>
              <a:gd name="connsiteX57" fmla="*/ 4262891 w 4433372"/>
              <a:gd name="connsiteY57" fmla="*/ 2728316 h 2867940"/>
              <a:gd name="connsiteX58" fmla="*/ 4340383 w 4433372"/>
              <a:gd name="connsiteY58" fmla="*/ 2619828 h 2867940"/>
              <a:gd name="connsiteX59" fmla="*/ 4355881 w 4433372"/>
              <a:gd name="connsiteY59" fmla="*/ 2573333 h 2867940"/>
              <a:gd name="connsiteX60" fmla="*/ 4386878 w 4433372"/>
              <a:gd name="connsiteY60" fmla="*/ 2526838 h 2867940"/>
              <a:gd name="connsiteX61" fmla="*/ 4402376 w 4433372"/>
              <a:gd name="connsiteY61" fmla="*/ 2449347 h 2867940"/>
              <a:gd name="connsiteX62" fmla="*/ 4417874 w 4433372"/>
              <a:gd name="connsiteY62" fmla="*/ 2294364 h 2867940"/>
              <a:gd name="connsiteX63" fmla="*/ 4433372 w 4433372"/>
              <a:gd name="connsiteY63" fmla="*/ 2201374 h 2867940"/>
              <a:gd name="connsiteX64" fmla="*/ 4417874 w 4433372"/>
              <a:gd name="connsiteY64" fmla="*/ 1875910 h 2867940"/>
              <a:gd name="connsiteX65" fmla="*/ 4386878 w 4433372"/>
              <a:gd name="connsiteY65" fmla="*/ 1782920 h 2867940"/>
              <a:gd name="connsiteX66" fmla="*/ 4371379 w 4433372"/>
              <a:gd name="connsiteY66" fmla="*/ 1720926 h 2867940"/>
              <a:gd name="connsiteX67" fmla="*/ 4293888 w 4433372"/>
              <a:gd name="connsiteY67" fmla="*/ 1596940 h 2867940"/>
              <a:gd name="connsiteX68" fmla="*/ 4185400 w 4433372"/>
              <a:gd name="connsiteY68" fmla="*/ 1488452 h 2867940"/>
              <a:gd name="connsiteX69" fmla="*/ 4138905 w 4433372"/>
              <a:gd name="connsiteY69" fmla="*/ 1457455 h 2867940"/>
              <a:gd name="connsiteX70" fmla="*/ 3983922 w 4433372"/>
              <a:gd name="connsiteY70" fmla="*/ 1410960 h 2867940"/>
              <a:gd name="connsiteX71" fmla="*/ 3565467 w 4433372"/>
              <a:gd name="connsiteY71" fmla="*/ 1426459 h 2867940"/>
              <a:gd name="connsiteX72" fmla="*/ 3487976 w 4433372"/>
              <a:gd name="connsiteY72" fmla="*/ 1441957 h 2867940"/>
              <a:gd name="connsiteX73" fmla="*/ 3394986 w 4433372"/>
              <a:gd name="connsiteY73" fmla="*/ 1472954 h 2867940"/>
              <a:gd name="connsiteX74" fmla="*/ 3332993 w 4433372"/>
              <a:gd name="connsiteY74" fmla="*/ 1457455 h 2867940"/>
              <a:gd name="connsiteX75" fmla="*/ 3240003 w 4433372"/>
              <a:gd name="connsiteY75" fmla="*/ 1441957 h 2867940"/>
              <a:gd name="connsiteX76" fmla="*/ 3147013 w 4433372"/>
              <a:gd name="connsiteY76" fmla="*/ 1410960 h 2867940"/>
              <a:gd name="connsiteX77" fmla="*/ 3100518 w 4433372"/>
              <a:gd name="connsiteY77" fmla="*/ 1395462 h 2867940"/>
              <a:gd name="connsiteX78" fmla="*/ 3054023 w 4433372"/>
              <a:gd name="connsiteY78" fmla="*/ 1379964 h 2867940"/>
              <a:gd name="connsiteX79" fmla="*/ 3007528 w 4433372"/>
              <a:gd name="connsiteY79" fmla="*/ 1348967 h 2867940"/>
              <a:gd name="connsiteX80" fmla="*/ 2914539 w 4433372"/>
              <a:gd name="connsiteY80" fmla="*/ 1255977 h 2867940"/>
              <a:gd name="connsiteX81" fmla="*/ 2899040 w 4433372"/>
              <a:gd name="connsiteY81" fmla="*/ 1209482 h 2867940"/>
              <a:gd name="connsiteX82" fmla="*/ 2868044 w 4433372"/>
              <a:gd name="connsiteY82" fmla="*/ 1162988 h 2867940"/>
              <a:gd name="connsiteX83" fmla="*/ 2821549 w 4433372"/>
              <a:gd name="connsiteY83" fmla="*/ 915015 h 2867940"/>
              <a:gd name="connsiteX84" fmla="*/ 2790552 w 4433372"/>
              <a:gd name="connsiteY84" fmla="*/ 791028 h 2867940"/>
              <a:gd name="connsiteX85" fmla="*/ 2775054 w 4433372"/>
              <a:gd name="connsiteY85" fmla="*/ 729035 h 2867940"/>
              <a:gd name="connsiteX86" fmla="*/ 2759556 w 4433372"/>
              <a:gd name="connsiteY86" fmla="*/ 651543 h 2867940"/>
              <a:gd name="connsiteX87" fmla="*/ 2775054 w 4433372"/>
              <a:gd name="connsiteY87" fmla="*/ 574052 h 2867940"/>
              <a:gd name="connsiteX88" fmla="*/ 2806050 w 4433372"/>
              <a:gd name="connsiteY88" fmla="*/ 512059 h 2867940"/>
              <a:gd name="connsiteX89" fmla="*/ 2775054 w 4433372"/>
              <a:gd name="connsiteY89" fmla="*/ 310581 h 2867940"/>
              <a:gd name="connsiteX90" fmla="*/ 2744057 w 4433372"/>
              <a:gd name="connsiteY90" fmla="*/ 217591 h 2867940"/>
              <a:gd name="connsiteX91" fmla="*/ 2728559 w 4433372"/>
              <a:gd name="connsiteY91" fmla="*/ 171096 h 2867940"/>
              <a:gd name="connsiteX92" fmla="*/ 2728559 w 4433372"/>
              <a:gd name="connsiteY92" fmla="*/ 47110 h 286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433372" h="2867940">
                <a:moveTo>
                  <a:pt x="2899040" y="31611"/>
                </a:moveTo>
                <a:cubicBezTo>
                  <a:pt x="2873210" y="36777"/>
                  <a:pt x="2847891" y="47110"/>
                  <a:pt x="2821549" y="47110"/>
                </a:cubicBezTo>
                <a:cubicBezTo>
                  <a:pt x="2729838" y="47110"/>
                  <a:pt x="2646739" y="30890"/>
                  <a:pt x="2558078" y="16113"/>
                </a:cubicBezTo>
                <a:lnTo>
                  <a:pt x="1984640" y="31611"/>
                </a:lnTo>
                <a:cubicBezTo>
                  <a:pt x="1917336" y="34303"/>
                  <a:pt x="1850520" y="47110"/>
                  <a:pt x="1783162" y="47110"/>
                </a:cubicBezTo>
                <a:cubicBezTo>
                  <a:pt x="1628093" y="47110"/>
                  <a:pt x="1473196" y="36777"/>
                  <a:pt x="1318213" y="31611"/>
                </a:cubicBezTo>
                <a:cubicBezTo>
                  <a:pt x="1055626" y="-12153"/>
                  <a:pt x="1194942" y="-3566"/>
                  <a:pt x="899759" y="16113"/>
                </a:cubicBezTo>
                <a:cubicBezTo>
                  <a:pt x="884261" y="21279"/>
                  <a:pt x="869549" y="30308"/>
                  <a:pt x="853264" y="31611"/>
                </a:cubicBezTo>
                <a:cubicBezTo>
                  <a:pt x="447261" y="64092"/>
                  <a:pt x="627230" y="8801"/>
                  <a:pt x="465806" y="62608"/>
                </a:cubicBezTo>
                <a:cubicBezTo>
                  <a:pt x="450308" y="78106"/>
                  <a:pt x="436149" y="95071"/>
                  <a:pt x="419311" y="109103"/>
                </a:cubicBezTo>
                <a:cubicBezTo>
                  <a:pt x="405002" y="121027"/>
                  <a:pt x="385988" y="126928"/>
                  <a:pt x="372817" y="140099"/>
                </a:cubicBezTo>
                <a:cubicBezTo>
                  <a:pt x="354552" y="158364"/>
                  <a:pt x="343332" y="182653"/>
                  <a:pt x="326322" y="202093"/>
                </a:cubicBezTo>
                <a:cubicBezTo>
                  <a:pt x="307078" y="224086"/>
                  <a:pt x="282584" y="241266"/>
                  <a:pt x="264328" y="264086"/>
                </a:cubicBezTo>
                <a:cubicBezTo>
                  <a:pt x="116020" y="449470"/>
                  <a:pt x="272307" y="287104"/>
                  <a:pt x="155840" y="403571"/>
                </a:cubicBezTo>
                <a:cubicBezTo>
                  <a:pt x="150674" y="419069"/>
                  <a:pt x="147648" y="435453"/>
                  <a:pt x="140342" y="450065"/>
                </a:cubicBezTo>
                <a:cubicBezTo>
                  <a:pt x="132012" y="466725"/>
                  <a:pt x="116910" y="479539"/>
                  <a:pt x="109345" y="496560"/>
                </a:cubicBezTo>
                <a:cubicBezTo>
                  <a:pt x="35571" y="662551"/>
                  <a:pt x="117502" y="530821"/>
                  <a:pt x="47352" y="636045"/>
                </a:cubicBezTo>
                <a:cubicBezTo>
                  <a:pt x="52518" y="822025"/>
                  <a:pt x="54206" y="1008134"/>
                  <a:pt x="62850" y="1193984"/>
                </a:cubicBezTo>
                <a:cubicBezTo>
                  <a:pt x="64547" y="1230474"/>
                  <a:pt x="78349" y="1265942"/>
                  <a:pt x="78349" y="1302472"/>
                </a:cubicBezTo>
                <a:cubicBezTo>
                  <a:pt x="78349" y="1328304"/>
                  <a:pt x="52390" y="1442726"/>
                  <a:pt x="47352" y="1472954"/>
                </a:cubicBezTo>
                <a:cubicBezTo>
                  <a:pt x="36658" y="1537120"/>
                  <a:pt x="24192" y="1642741"/>
                  <a:pt x="16356" y="1705428"/>
                </a:cubicBezTo>
                <a:cubicBezTo>
                  <a:pt x="-860" y="2049731"/>
                  <a:pt x="-9610" y="2041841"/>
                  <a:pt x="16356" y="2418350"/>
                </a:cubicBezTo>
                <a:cubicBezTo>
                  <a:pt x="18925" y="2455597"/>
                  <a:pt x="79138" y="2552932"/>
                  <a:pt x="93847" y="2557835"/>
                </a:cubicBezTo>
                <a:lnTo>
                  <a:pt x="140342" y="2573333"/>
                </a:lnTo>
                <a:cubicBezTo>
                  <a:pt x="255250" y="2649938"/>
                  <a:pt x="196802" y="2642632"/>
                  <a:pt x="310823" y="2619828"/>
                </a:cubicBezTo>
                <a:cubicBezTo>
                  <a:pt x="338518" y="2536746"/>
                  <a:pt x="316885" y="2608051"/>
                  <a:pt x="341820" y="2495842"/>
                </a:cubicBezTo>
                <a:cubicBezTo>
                  <a:pt x="366048" y="2386813"/>
                  <a:pt x="346925" y="2477976"/>
                  <a:pt x="372817" y="2387354"/>
                </a:cubicBezTo>
                <a:cubicBezTo>
                  <a:pt x="378669" y="2366873"/>
                  <a:pt x="382194" y="2345762"/>
                  <a:pt x="388315" y="2325360"/>
                </a:cubicBezTo>
                <a:cubicBezTo>
                  <a:pt x="397703" y="2294065"/>
                  <a:pt x="419311" y="2232371"/>
                  <a:pt x="419311" y="2232371"/>
                </a:cubicBezTo>
                <a:cubicBezTo>
                  <a:pt x="446218" y="1613548"/>
                  <a:pt x="416697" y="2071232"/>
                  <a:pt x="450308" y="1751923"/>
                </a:cubicBezTo>
                <a:cubicBezTo>
                  <a:pt x="455061" y="1706769"/>
                  <a:pt x="451261" y="1595036"/>
                  <a:pt x="481305" y="1534947"/>
                </a:cubicBezTo>
                <a:cubicBezTo>
                  <a:pt x="489635" y="1518287"/>
                  <a:pt x="499130" y="1501623"/>
                  <a:pt x="512301" y="1488452"/>
                </a:cubicBezTo>
                <a:cubicBezTo>
                  <a:pt x="525472" y="1475281"/>
                  <a:pt x="541775" y="1465020"/>
                  <a:pt x="558796" y="1457455"/>
                </a:cubicBezTo>
                <a:cubicBezTo>
                  <a:pt x="668252" y="1408808"/>
                  <a:pt x="716999" y="1421442"/>
                  <a:pt x="853264" y="1410960"/>
                </a:cubicBezTo>
                <a:cubicBezTo>
                  <a:pt x="873928" y="1405794"/>
                  <a:pt x="894370" y="1399639"/>
                  <a:pt x="915257" y="1395462"/>
                </a:cubicBezTo>
                <a:cubicBezTo>
                  <a:pt x="959577" y="1386598"/>
                  <a:pt x="1040014" y="1376935"/>
                  <a:pt x="1085739" y="1364465"/>
                </a:cubicBezTo>
                <a:cubicBezTo>
                  <a:pt x="1117261" y="1355868"/>
                  <a:pt x="1178728" y="1333469"/>
                  <a:pt x="1178728" y="1333469"/>
                </a:cubicBezTo>
                <a:cubicBezTo>
                  <a:pt x="1314038" y="1339352"/>
                  <a:pt x="1522355" y="1340415"/>
                  <a:pt x="1674674" y="1364465"/>
                </a:cubicBezTo>
                <a:cubicBezTo>
                  <a:pt x="1726713" y="1372682"/>
                  <a:pt x="1777996" y="1385130"/>
                  <a:pt x="1829657" y="1395462"/>
                </a:cubicBezTo>
                <a:cubicBezTo>
                  <a:pt x="1855488" y="1400628"/>
                  <a:pt x="1881593" y="1404571"/>
                  <a:pt x="1907149" y="1410960"/>
                </a:cubicBezTo>
                <a:cubicBezTo>
                  <a:pt x="1927813" y="1416126"/>
                  <a:pt x="1947856" y="1425671"/>
                  <a:pt x="1969142" y="1426459"/>
                </a:cubicBezTo>
                <a:cubicBezTo>
                  <a:pt x="2227322" y="1436021"/>
                  <a:pt x="2485752" y="1436791"/>
                  <a:pt x="2744057" y="1441957"/>
                </a:cubicBezTo>
                <a:cubicBezTo>
                  <a:pt x="2800884" y="1447123"/>
                  <a:pt x="2858176" y="1448556"/>
                  <a:pt x="2914539" y="1457455"/>
                </a:cubicBezTo>
                <a:cubicBezTo>
                  <a:pt x="2956618" y="1464099"/>
                  <a:pt x="2997196" y="1478120"/>
                  <a:pt x="3038525" y="1488452"/>
                </a:cubicBezTo>
                <a:lnTo>
                  <a:pt x="3162511" y="1519449"/>
                </a:lnTo>
                <a:lnTo>
                  <a:pt x="3209006" y="1534947"/>
                </a:lnTo>
                <a:cubicBezTo>
                  <a:pt x="3219338" y="1565944"/>
                  <a:pt x="3239261" y="1595272"/>
                  <a:pt x="3240003" y="1627937"/>
                </a:cubicBezTo>
                <a:cubicBezTo>
                  <a:pt x="3245169" y="1855245"/>
                  <a:pt x="3246035" y="2082692"/>
                  <a:pt x="3255501" y="2309862"/>
                </a:cubicBezTo>
                <a:cubicBezTo>
                  <a:pt x="3256731" y="2339372"/>
                  <a:pt x="3298309" y="2450097"/>
                  <a:pt x="3301996" y="2464845"/>
                </a:cubicBezTo>
                <a:cubicBezTo>
                  <a:pt x="3325420" y="2558536"/>
                  <a:pt x="3310759" y="2506631"/>
                  <a:pt x="3348491" y="2619828"/>
                </a:cubicBezTo>
                <a:cubicBezTo>
                  <a:pt x="3353657" y="2635326"/>
                  <a:pt x="3360027" y="2650474"/>
                  <a:pt x="3363989" y="2666323"/>
                </a:cubicBezTo>
                <a:cubicBezTo>
                  <a:pt x="3375845" y="2713747"/>
                  <a:pt x="3374809" y="2739135"/>
                  <a:pt x="3410484" y="2774811"/>
                </a:cubicBezTo>
                <a:cubicBezTo>
                  <a:pt x="3423655" y="2787982"/>
                  <a:pt x="3440319" y="2797478"/>
                  <a:pt x="3456979" y="2805808"/>
                </a:cubicBezTo>
                <a:cubicBezTo>
                  <a:pt x="3471591" y="2813114"/>
                  <a:pt x="3487625" y="2817344"/>
                  <a:pt x="3503474" y="2821306"/>
                </a:cubicBezTo>
                <a:cubicBezTo>
                  <a:pt x="3654847" y="2859148"/>
                  <a:pt x="3779840" y="2845091"/>
                  <a:pt x="3952925" y="2852303"/>
                </a:cubicBezTo>
                <a:cubicBezTo>
                  <a:pt x="4000808" y="2857623"/>
                  <a:pt x="4128776" y="2884659"/>
                  <a:pt x="4185400" y="2852303"/>
                </a:cubicBezTo>
                <a:cubicBezTo>
                  <a:pt x="4199584" y="2844198"/>
                  <a:pt x="4192240" y="2819661"/>
                  <a:pt x="4200898" y="2805808"/>
                </a:cubicBezTo>
                <a:cubicBezTo>
                  <a:pt x="4218430" y="2777757"/>
                  <a:pt x="4244542" y="2755840"/>
                  <a:pt x="4262891" y="2728316"/>
                </a:cubicBezTo>
                <a:cubicBezTo>
                  <a:pt x="4344487" y="2605923"/>
                  <a:pt x="4238848" y="2721363"/>
                  <a:pt x="4340383" y="2619828"/>
                </a:cubicBezTo>
                <a:cubicBezTo>
                  <a:pt x="4345549" y="2604330"/>
                  <a:pt x="4348575" y="2587945"/>
                  <a:pt x="4355881" y="2573333"/>
                </a:cubicBezTo>
                <a:cubicBezTo>
                  <a:pt x="4364211" y="2556673"/>
                  <a:pt x="4380338" y="2544279"/>
                  <a:pt x="4386878" y="2526838"/>
                </a:cubicBezTo>
                <a:cubicBezTo>
                  <a:pt x="4396127" y="2502173"/>
                  <a:pt x="4397210" y="2475177"/>
                  <a:pt x="4402376" y="2449347"/>
                </a:cubicBezTo>
                <a:cubicBezTo>
                  <a:pt x="4407542" y="2397686"/>
                  <a:pt x="4411434" y="2345882"/>
                  <a:pt x="4417874" y="2294364"/>
                </a:cubicBezTo>
                <a:cubicBezTo>
                  <a:pt x="4421772" y="2263182"/>
                  <a:pt x="4433372" y="2232798"/>
                  <a:pt x="4433372" y="2201374"/>
                </a:cubicBezTo>
                <a:cubicBezTo>
                  <a:pt x="4433372" y="2092763"/>
                  <a:pt x="4429868" y="1983857"/>
                  <a:pt x="4417874" y="1875910"/>
                </a:cubicBezTo>
                <a:cubicBezTo>
                  <a:pt x="4414266" y="1843437"/>
                  <a:pt x="4394803" y="1814618"/>
                  <a:pt x="4386878" y="1782920"/>
                </a:cubicBezTo>
                <a:cubicBezTo>
                  <a:pt x="4381712" y="1762255"/>
                  <a:pt x="4378858" y="1740870"/>
                  <a:pt x="4371379" y="1720926"/>
                </a:cubicBezTo>
                <a:cubicBezTo>
                  <a:pt x="4350104" y="1664193"/>
                  <a:pt x="4330461" y="1645704"/>
                  <a:pt x="4293888" y="1596940"/>
                </a:cubicBezTo>
                <a:cubicBezTo>
                  <a:pt x="4266608" y="1515104"/>
                  <a:pt x="4291982" y="1559507"/>
                  <a:pt x="4185400" y="1488452"/>
                </a:cubicBezTo>
                <a:cubicBezTo>
                  <a:pt x="4169902" y="1478120"/>
                  <a:pt x="4156576" y="1463345"/>
                  <a:pt x="4138905" y="1457455"/>
                </a:cubicBezTo>
                <a:cubicBezTo>
                  <a:pt x="4025708" y="1419723"/>
                  <a:pt x="4077613" y="1434384"/>
                  <a:pt x="3983922" y="1410960"/>
                </a:cubicBezTo>
                <a:cubicBezTo>
                  <a:pt x="3844437" y="1416126"/>
                  <a:pt x="3704776" y="1417752"/>
                  <a:pt x="3565467" y="1426459"/>
                </a:cubicBezTo>
                <a:cubicBezTo>
                  <a:pt x="3539176" y="1428102"/>
                  <a:pt x="3513390" y="1435026"/>
                  <a:pt x="3487976" y="1441957"/>
                </a:cubicBezTo>
                <a:cubicBezTo>
                  <a:pt x="3456454" y="1450554"/>
                  <a:pt x="3394986" y="1472954"/>
                  <a:pt x="3394986" y="1472954"/>
                </a:cubicBezTo>
                <a:cubicBezTo>
                  <a:pt x="3374322" y="1467788"/>
                  <a:pt x="3353880" y="1461632"/>
                  <a:pt x="3332993" y="1457455"/>
                </a:cubicBezTo>
                <a:cubicBezTo>
                  <a:pt x="3302179" y="1451292"/>
                  <a:pt x="3270489" y="1449578"/>
                  <a:pt x="3240003" y="1441957"/>
                </a:cubicBezTo>
                <a:cubicBezTo>
                  <a:pt x="3208305" y="1434033"/>
                  <a:pt x="3178010" y="1421292"/>
                  <a:pt x="3147013" y="1410960"/>
                </a:cubicBezTo>
                <a:lnTo>
                  <a:pt x="3100518" y="1395462"/>
                </a:lnTo>
                <a:lnTo>
                  <a:pt x="3054023" y="1379964"/>
                </a:lnTo>
                <a:cubicBezTo>
                  <a:pt x="3038525" y="1369632"/>
                  <a:pt x="3021450" y="1361342"/>
                  <a:pt x="3007528" y="1348967"/>
                </a:cubicBezTo>
                <a:cubicBezTo>
                  <a:pt x="2974765" y="1319844"/>
                  <a:pt x="2914539" y="1255977"/>
                  <a:pt x="2914539" y="1255977"/>
                </a:cubicBezTo>
                <a:cubicBezTo>
                  <a:pt x="2909373" y="1240479"/>
                  <a:pt x="2906346" y="1224094"/>
                  <a:pt x="2899040" y="1209482"/>
                </a:cubicBezTo>
                <a:cubicBezTo>
                  <a:pt x="2890710" y="1192822"/>
                  <a:pt x="2873522" y="1180791"/>
                  <a:pt x="2868044" y="1162988"/>
                </a:cubicBezTo>
                <a:cubicBezTo>
                  <a:pt x="2838662" y="1067497"/>
                  <a:pt x="2841069" y="1006108"/>
                  <a:pt x="2821549" y="915015"/>
                </a:cubicBezTo>
                <a:cubicBezTo>
                  <a:pt x="2812623" y="873360"/>
                  <a:pt x="2800884" y="832357"/>
                  <a:pt x="2790552" y="791028"/>
                </a:cubicBezTo>
                <a:cubicBezTo>
                  <a:pt x="2785386" y="770364"/>
                  <a:pt x="2779231" y="749922"/>
                  <a:pt x="2775054" y="729035"/>
                </a:cubicBezTo>
                <a:lnTo>
                  <a:pt x="2759556" y="651543"/>
                </a:lnTo>
                <a:cubicBezTo>
                  <a:pt x="2764722" y="625713"/>
                  <a:pt x="2766724" y="599042"/>
                  <a:pt x="2775054" y="574052"/>
                </a:cubicBezTo>
                <a:cubicBezTo>
                  <a:pt x="2782360" y="552134"/>
                  <a:pt x="2804131" y="535083"/>
                  <a:pt x="2806050" y="512059"/>
                </a:cubicBezTo>
                <a:cubicBezTo>
                  <a:pt x="2808056" y="487990"/>
                  <a:pt x="2785584" y="349190"/>
                  <a:pt x="2775054" y="310581"/>
                </a:cubicBezTo>
                <a:cubicBezTo>
                  <a:pt x="2766457" y="279059"/>
                  <a:pt x="2754389" y="248588"/>
                  <a:pt x="2744057" y="217591"/>
                </a:cubicBezTo>
                <a:cubicBezTo>
                  <a:pt x="2738891" y="202093"/>
                  <a:pt x="2728559" y="187433"/>
                  <a:pt x="2728559" y="171096"/>
                </a:cubicBezTo>
                <a:lnTo>
                  <a:pt x="2728559" y="4711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63C8ED-F05C-AF45-9118-ABF7E93A8FF3}"/>
              </a:ext>
            </a:extLst>
          </p:cNvPr>
          <p:cNvSpPr txBox="1"/>
          <p:nvPr/>
        </p:nvSpPr>
        <p:spPr>
          <a:xfrm>
            <a:off x="369031" y="3503291"/>
            <a:ext cx="3365204" cy="1754326"/>
          </a:xfrm>
          <a:prstGeom prst="rect">
            <a:avLst/>
          </a:prstGeom>
          <a:noFill/>
        </p:spPr>
        <p:txBody>
          <a:bodyPr wrap="square" rtlCol="0">
            <a:spAutoFit/>
          </a:bodyPr>
          <a:lstStyle/>
          <a:p>
            <a:r>
              <a:rPr lang="en-US" sz="3600" b="1" dirty="0">
                <a:solidFill>
                  <a:srgbClr val="FF0000"/>
                </a:solidFill>
              </a:rPr>
              <a:t>Estrogen</a:t>
            </a:r>
          </a:p>
          <a:p>
            <a:r>
              <a:rPr lang="en-US" sz="3600" b="1" dirty="0">
                <a:solidFill>
                  <a:srgbClr val="7030A0"/>
                </a:solidFill>
              </a:rPr>
              <a:t>And</a:t>
            </a:r>
          </a:p>
          <a:p>
            <a:r>
              <a:rPr lang="en-US" sz="3600" b="1" dirty="0">
                <a:solidFill>
                  <a:srgbClr val="7030A0"/>
                </a:solidFill>
              </a:rPr>
              <a:t>Progesterone</a:t>
            </a:r>
          </a:p>
        </p:txBody>
      </p:sp>
    </p:spTree>
    <p:extLst>
      <p:ext uri="{BB962C8B-B14F-4D97-AF65-F5344CB8AC3E}">
        <p14:creationId xmlns:p14="http://schemas.microsoft.com/office/powerpoint/2010/main" val="229360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ABF24-3810-984B-A63E-F307DB9C92B9}"/>
              </a:ext>
            </a:extLst>
          </p:cNvPr>
          <p:cNvSpPr>
            <a:spLocks noGrp="1"/>
          </p:cNvSpPr>
          <p:nvPr>
            <p:ph type="title"/>
          </p:nvPr>
        </p:nvSpPr>
        <p:spPr>
          <a:xfrm>
            <a:off x="838200" y="365125"/>
            <a:ext cx="10515600" cy="1325563"/>
          </a:xfrm>
        </p:spPr>
        <p:txBody>
          <a:bodyPr>
            <a:normAutofit fontScale="90000"/>
          </a:bodyPr>
          <a:lstStyle/>
          <a:p>
            <a:r>
              <a:rPr lang="en-US" sz="5400" dirty="0"/>
              <a:t>Estrogen contraindications</a:t>
            </a:r>
          </a:p>
        </p:txBody>
      </p:sp>
      <p:sp>
        <p:nvSpPr>
          <p:cNvPr id="3" name="Content Placeholder 2">
            <a:extLst>
              <a:ext uri="{FF2B5EF4-FFF2-40B4-BE49-F238E27FC236}">
                <a16:creationId xmlns:a16="http://schemas.microsoft.com/office/drawing/2014/main" id="{149AEA09-88F3-6340-AC94-56D473B61201}"/>
              </a:ext>
            </a:extLst>
          </p:cNvPr>
          <p:cNvSpPr>
            <a:spLocks noGrp="1"/>
          </p:cNvSpPr>
          <p:nvPr>
            <p:ph idx="1"/>
          </p:nvPr>
        </p:nvSpPr>
        <p:spPr>
          <a:xfrm>
            <a:off x="838200" y="1929384"/>
            <a:ext cx="10515600" cy="4251960"/>
          </a:xfrm>
        </p:spPr>
        <p:txBody>
          <a:bodyPr>
            <a:normAutofit/>
          </a:bodyPr>
          <a:lstStyle/>
          <a:p>
            <a:pPr lvl="1"/>
            <a:r>
              <a:rPr lang="en-US" sz="2200" dirty="0">
                <a:solidFill>
                  <a:srgbClr val="7030A0"/>
                </a:solidFill>
              </a:rPr>
              <a:t>Estrogen increases thrombosis risk</a:t>
            </a:r>
          </a:p>
          <a:p>
            <a:pPr lvl="1"/>
            <a:r>
              <a:rPr lang="en-US" sz="2200" dirty="0">
                <a:solidFill>
                  <a:srgbClr val="7030A0"/>
                </a:solidFill>
              </a:rPr>
              <a:t>Screen patient for other predisposing conditions</a:t>
            </a:r>
          </a:p>
          <a:p>
            <a:pPr lvl="1"/>
            <a:r>
              <a:rPr lang="en-US" sz="2200" dirty="0">
                <a:solidFill>
                  <a:srgbClr val="7030A0"/>
                </a:solidFill>
              </a:rPr>
              <a:t>Most common at SCPA: </a:t>
            </a:r>
          </a:p>
          <a:p>
            <a:pPr lvl="2"/>
            <a:r>
              <a:rPr lang="en-US" sz="2000" dirty="0">
                <a:solidFill>
                  <a:srgbClr val="7030A0"/>
                </a:solidFill>
              </a:rPr>
              <a:t>Complicated migraine</a:t>
            </a:r>
          </a:p>
          <a:p>
            <a:pPr lvl="2"/>
            <a:r>
              <a:rPr lang="en-US" sz="2000" dirty="0">
                <a:solidFill>
                  <a:srgbClr val="7030A0"/>
                </a:solidFill>
              </a:rPr>
              <a:t>Sickle Cell Disease</a:t>
            </a:r>
          </a:p>
          <a:p>
            <a:pPr lvl="2"/>
            <a:r>
              <a:rPr lang="en-US" sz="2000" dirty="0">
                <a:solidFill>
                  <a:srgbClr val="7030A0"/>
                </a:solidFill>
              </a:rPr>
              <a:t>Inherited clotting disorders: </a:t>
            </a:r>
            <a:r>
              <a:rPr lang="en-US" sz="2000" dirty="0" err="1">
                <a:solidFill>
                  <a:srgbClr val="7030A0"/>
                </a:solidFill>
              </a:rPr>
              <a:t>FVLeiden</a:t>
            </a:r>
            <a:r>
              <a:rPr lang="en-US" sz="2000" dirty="0">
                <a:solidFill>
                  <a:srgbClr val="7030A0"/>
                </a:solidFill>
              </a:rPr>
              <a:t>, MTFHR, </a:t>
            </a:r>
            <a:r>
              <a:rPr lang="en-US" sz="2000" dirty="0" err="1">
                <a:solidFill>
                  <a:srgbClr val="7030A0"/>
                </a:solidFill>
              </a:rPr>
              <a:t>etc</a:t>
            </a:r>
            <a:r>
              <a:rPr lang="en-US" sz="2000" dirty="0">
                <a:solidFill>
                  <a:srgbClr val="7030A0"/>
                </a:solidFill>
              </a:rPr>
              <a:t> </a:t>
            </a:r>
          </a:p>
          <a:p>
            <a:pPr lvl="2"/>
            <a:r>
              <a:rPr lang="en-US" sz="2000" dirty="0">
                <a:solidFill>
                  <a:srgbClr val="7030A0"/>
                </a:solidFill>
              </a:rPr>
              <a:t>Cigarettes </a:t>
            </a:r>
          </a:p>
        </p:txBody>
      </p:sp>
    </p:spTree>
    <p:extLst>
      <p:ext uri="{BB962C8B-B14F-4D97-AF65-F5344CB8AC3E}">
        <p14:creationId xmlns:p14="http://schemas.microsoft.com/office/powerpoint/2010/main" val="420487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7C4E8-15B3-5045-8791-9C2FC512A50A}"/>
              </a:ext>
            </a:extLst>
          </p:cNvPr>
          <p:cNvSpPr>
            <a:spLocks noGrp="1"/>
          </p:cNvSpPr>
          <p:nvPr>
            <p:ph type="title"/>
          </p:nvPr>
        </p:nvSpPr>
        <p:spPr>
          <a:xfrm>
            <a:off x="640080" y="325369"/>
            <a:ext cx="4368602" cy="1956841"/>
          </a:xfrm>
        </p:spPr>
        <p:txBody>
          <a:bodyPr anchor="b">
            <a:normAutofit/>
          </a:bodyPr>
          <a:lstStyle/>
          <a:p>
            <a:r>
              <a:rPr lang="en-US" sz="5400"/>
              <a:t>What is an Aura? </a:t>
            </a:r>
          </a:p>
        </p:txBody>
      </p:sp>
      <p:sp>
        <p:nvSpPr>
          <p:cNvPr id="3" name="Content Placeholder 2">
            <a:extLst>
              <a:ext uri="{FF2B5EF4-FFF2-40B4-BE49-F238E27FC236}">
                <a16:creationId xmlns:a16="http://schemas.microsoft.com/office/drawing/2014/main" id="{F48603EA-EFEA-5A44-9E19-2D1B0E6B4986}"/>
              </a:ext>
            </a:extLst>
          </p:cNvPr>
          <p:cNvSpPr>
            <a:spLocks noGrp="1"/>
          </p:cNvSpPr>
          <p:nvPr>
            <p:ph idx="1"/>
          </p:nvPr>
        </p:nvSpPr>
        <p:spPr>
          <a:xfrm>
            <a:off x="640080" y="2872899"/>
            <a:ext cx="4243589" cy="3320668"/>
          </a:xfrm>
        </p:spPr>
        <p:txBody>
          <a:bodyPr>
            <a:normAutofit/>
          </a:bodyPr>
          <a:lstStyle/>
          <a:p>
            <a:r>
              <a:rPr lang="en-US" sz="2200" dirty="0"/>
              <a:t>Temporary sensorial disturbance</a:t>
            </a:r>
          </a:p>
          <a:p>
            <a:r>
              <a:rPr lang="en-US" sz="2200" dirty="0"/>
              <a:t>20% of migraines </a:t>
            </a:r>
          </a:p>
          <a:p>
            <a:r>
              <a:rPr lang="en-US" sz="2200" dirty="0"/>
              <a:t>Usually visual  </a:t>
            </a:r>
          </a:p>
        </p:txBody>
      </p:sp>
      <p:pic>
        <p:nvPicPr>
          <p:cNvPr id="4" name="Picture 3">
            <a:extLst>
              <a:ext uri="{FF2B5EF4-FFF2-40B4-BE49-F238E27FC236}">
                <a16:creationId xmlns:a16="http://schemas.microsoft.com/office/drawing/2014/main" id="{FA735DEB-0864-B745-A888-81ECE952E446}"/>
              </a:ext>
            </a:extLst>
          </p:cNvPr>
          <p:cNvPicPr>
            <a:picLocks noChangeAspect="1"/>
          </p:cNvPicPr>
          <p:nvPr/>
        </p:nvPicPr>
        <p:blipFill rotWithShape="1">
          <a:blip r:embed="rId2"/>
          <a:srcRect l="16228" r="2986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87499622"/>
      </p:ext>
    </p:extLst>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31241B"/>
      </a:dk2>
      <a:lt2>
        <a:srgbClr val="F1F0F3"/>
      </a:lt2>
      <a:accent1>
        <a:srgbClr val="94AA43"/>
      </a:accent1>
      <a:accent2>
        <a:srgbClr val="B1993B"/>
      </a:accent2>
      <a:accent3>
        <a:srgbClr val="C37A4D"/>
      </a:accent3>
      <a:accent4>
        <a:srgbClr val="B13B3F"/>
      </a:accent4>
      <a:accent5>
        <a:srgbClr val="C34D82"/>
      </a:accent5>
      <a:accent6>
        <a:srgbClr val="B13BA2"/>
      </a:accent6>
      <a:hlink>
        <a:srgbClr val="C04367"/>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1344</Words>
  <Application>Microsoft Macintosh PowerPoint</Application>
  <PresentationFormat>Widescreen</PresentationFormat>
  <Paragraphs>173</Paragraphs>
  <Slides>26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Avenir Next LT Pro</vt:lpstr>
      <vt:lpstr>Calibri</vt:lpstr>
      <vt:lpstr>Wingdings</vt:lpstr>
      <vt:lpstr>GradientRiseVTI</vt:lpstr>
      <vt:lpstr>Pregnancy Prevention</vt:lpstr>
      <vt:lpstr>PowerPoint Presentation</vt:lpstr>
      <vt:lpstr>Important (beyond today)</vt:lpstr>
      <vt:lpstr> Resources </vt:lpstr>
      <vt:lpstr>Starting Birth Control Quickly &amp; Safely </vt:lpstr>
      <vt:lpstr>Risk of pregnancy</vt:lpstr>
      <vt:lpstr>PowerPoint Presentation</vt:lpstr>
      <vt:lpstr>Estrogen contraindications</vt:lpstr>
      <vt:lpstr>What is an Aura? </vt:lpstr>
      <vt:lpstr>.HPIKSOCPNOCONTRAINDICATIONS </vt:lpstr>
      <vt:lpstr>PowerPoint Presentation</vt:lpstr>
      <vt:lpstr>Combined Hormonal</vt:lpstr>
      <vt:lpstr>Progesterone only </vt:lpstr>
      <vt:lpstr>Pick a method, counsel &amp; start </vt:lpstr>
      <vt:lpstr>Follow up 2-3 weeks</vt:lpstr>
      <vt:lpstr>Other tools</vt:lpstr>
      <vt:lpstr>Emergency Contraception</vt:lpstr>
      <vt:lpstr>General Landscape</vt:lpstr>
      <vt:lpstr>What is Emergency Contraception? </vt:lpstr>
      <vt:lpstr>Types</vt:lpstr>
      <vt:lpstr>Levonorgestrel 1.5 mg PO x 1</vt:lpstr>
      <vt:lpstr>What is the yuzpe method?</vt:lpstr>
      <vt:lpstr>Mechanism of Action</vt:lpstr>
      <vt:lpstr>FAQs</vt:lpstr>
      <vt:lpstr>Other info </vt:lpstr>
      <vt:lpstr>BIG FIVE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Pregnancy Prevention</dc:title>
  <dc:creator>K Stroup</dc:creator>
  <cp:lastModifiedBy>K Stroup</cp:lastModifiedBy>
  <cp:revision>3</cp:revision>
  <dcterms:created xsi:type="dcterms:W3CDTF">2022-07-15T11:32:29Z</dcterms:created>
  <dcterms:modified xsi:type="dcterms:W3CDTF">2022-07-15T21:01:02Z</dcterms:modified>
</cp:coreProperties>
</file>