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4"/>
  </p:sldMasterIdLst>
  <p:handoutMasterIdLst>
    <p:handoutMasterId r:id="rId52"/>
  </p:handoutMasterIdLst>
  <p:sldIdLst>
    <p:sldId id="256" r:id="rId5"/>
    <p:sldId id="279" r:id="rId6"/>
    <p:sldId id="287" r:id="rId7"/>
    <p:sldId id="257" r:id="rId8"/>
    <p:sldId id="258" r:id="rId9"/>
    <p:sldId id="320" r:id="rId10"/>
    <p:sldId id="277" r:id="rId11"/>
    <p:sldId id="262" r:id="rId12"/>
    <p:sldId id="282" r:id="rId13"/>
    <p:sldId id="301" r:id="rId14"/>
    <p:sldId id="283" r:id="rId15"/>
    <p:sldId id="293" r:id="rId16"/>
    <p:sldId id="288" r:id="rId17"/>
    <p:sldId id="272" r:id="rId18"/>
    <p:sldId id="289" r:id="rId19"/>
    <p:sldId id="273" r:id="rId20"/>
    <p:sldId id="311" r:id="rId21"/>
    <p:sldId id="298" r:id="rId22"/>
    <p:sldId id="291" r:id="rId23"/>
    <p:sldId id="274" r:id="rId24"/>
    <p:sldId id="278" r:id="rId25"/>
    <p:sldId id="280" r:id="rId26"/>
    <p:sldId id="302" r:id="rId27"/>
    <p:sldId id="281" r:id="rId28"/>
    <p:sldId id="264" r:id="rId29"/>
    <p:sldId id="304" r:id="rId30"/>
    <p:sldId id="303" r:id="rId31"/>
    <p:sldId id="310" r:id="rId32"/>
    <p:sldId id="309" r:id="rId33"/>
    <p:sldId id="285" r:id="rId34"/>
    <p:sldId id="265" r:id="rId35"/>
    <p:sldId id="286" r:id="rId36"/>
    <p:sldId id="284" r:id="rId37"/>
    <p:sldId id="266" r:id="rId38"/>
    <p:sldId id="300" r:id="rId39"/>
    <p:sldId id="305" r:id="rId40"/>
    <p:sldId id="296" r:id="rId41"/>
    <p:sldId id="297" r:id="rId42"/>
    <p:sldId id="267" r:id="rId43"/>
    <p:sldId id="321" r:id="rId44"/>
    <p:sldId id="322" r:id="rId45"/>
    <p:sldId id="294" r:id="rId46"/>
    <p:sldId id="307" r:id="rId47"/>
    <p:sldId id="323" r:id="rId48"/>
    <p:sldId id="308" r:id="rId49"/>
    <p:sldId id="295" r:id="rId50"/>
    <p:sldId id="276" r:id="rId51"/>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80B050-936E-41F8-B76D-6C8E4A5D8520}" v="16" dt="2020-06-22T21:54:33.7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1217" autoAdjust="0"/>
    <p:restoredTop sz="94660"/>
  </p:normalViewPr>
  <p:slideViewPr>
    <p:cSldViewPr>
      <p:cViewPr varScale="1">
        <p:scale>
          <a:sx n="62" d="100"/>
          <a:sy n="62" d="100"/>
        </p:scale>
        <p:origin x="696" y="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 Nash" userId="fbb95b5a-c73e-4911-80f0-56ca81b0c754" providerId="ADAL" clId="{6380B050-936E-41F8-B76D-6C8E4A5D8520}"/>
    <pc:docChg chg="undo custSel mod addSld delSld modSld">
      <pc:chgData name="Sam Nash" userId="fbb95b5a-c73e-4911-80f0-56ca81b0c754" providerId="ADAL" clId="{6380B050-936E-41F8-B76D-6C8E4A5D8520}" dt="2020-06-22T21:54:51.863" v="130" actId="14100"/>
      <pc:docMkLst>
        <pc:docMk/>
      </pc:docMkLst>
      <pc:sldChg chg="modSp">
        <pc:chgData name="Sam Nash" userId="fbb95b5a-c73e-4911-80f0-56ca81b0c754" providerId="ADAL" clId="{6380B050-936E-41F8-B76D-6C8E4A5D8520}" dt="2020-06-22T20:24:00.161" v="2" actId="14826"/>
        <pc:sldMkLst>
          <pc:docMk/>
          <pc:sldMk cId="3471649364" sldId="264"/>
        </pc:sldMkLst>
        <pc:picChg chg="mod">
          <ac:chgData name="Sam Nash" userId="fbb95b5a-c73e-4911-80f0-56ca81b0c754" providerId="ADAL" clId="{6380B050-936E-41F8-B76D-6C8E4A5D8520}" dt="2020-06-22T20:24:00.161" v="2" actId="14826"/>
          <ac:picMkLst>
            <pc:docMk/>
            <pc:sldMk cId="3471649364" sldId="264"/>
            <ac:picMk id="5" creationId="{00000000-0000-0000-0000-000000000000}"/>
          </ac:picMkLst>
        </pc:picChg>
      </pc:sldChg>
      <pc:sldChg chg="modSp">
        <pc:chgData name="Sam Nash" userId="fbb95b5a-c73e-4911-80f0-56ca81b0c754" providerId="ADAL" clId="{6380B050-936E-41F8-B76D-6C8E4A5D8520}" dt="2020-06-22T20:31:58.047" v="5" actId="14826"/>
        <pc:sldMkLst>
          <pc:docMk/>
          <pc:sldMk cId="4014297847" sldId="267"/>
        </pc:sldMkLst>
        <pc:picChg chg="mod">
          <ac:chgData name="Sam Nash" userId="fbb95b5a-c73e-4911-80f0-56ca81b0c754" providerId="ADAL" clId="{6380B050-936E-41F8-B76D-6C8E4A5D8520}" dt="2020-06-22T20:31:34.898" v="3" actId="14826"/>
          <ac:picMkLst>
            <pc:docMk/>
            <pc:sldMk cId="4014297847" sldId="267"/>
            <ac:picMk id="2051" creationId="{00000000-0000-0000-0000-000000000000}"/>
          </ac:picMkLst>
        </pc:picChg>
        <pc:picChg chg="mod">
          <ac:chgData name="Sam Nash" userId="fbb95b5a-c73e-4911-80f0-56ca81b0c754" providerId="ADAL" clId="{6380B050-936E-41F8-B76D-6C8E4A5D8520}" dt="2020-06-22T20:31:58.047" v="5" actId="14826"/>
          <ac:picMkLst>
            <pc:docMk/>
            <pc:sldMk cId="4014297847" sldId="267"/>
            <ac:picMk id="2052" creationId="{00000000-0000-0000-0000-000000000000}"/>
          </ac:picMkLst>
        </pc:picChg>
        <pc:picChg chg="mod">
          <ac:chgData name="Sam Nash" userId="fbb95b5a-c73e-4911-80f0-56ca81b0c754" providerId="ADAL" clId="{6380B050-936E-41F8-B76D-6C8E4A5D8520}" dt="2020-06-22T20:31:50.141" v="4" actId="14826"/>
          <ac:picMkLst>
            <pc:docMk/>
            <pc:sldMk cId="4014297847" sldId="267"/>
            <ac:picMk id="2053" creationId="{00000000-0000-0000-0000-000000000000}"/>
          </ac:picMkLst>
        </pc:picChg>
      </pc:sldChg>
      <pc:sldChg chg="modSp mod">
        <pc:chgData name="Sam Nash" userId="fbb95b5a-c73e-4911-80f0-56ca81b0c754" providerId="ADAL" clId="{6380B050-936E-41F8-B76D-6C8E4A5D8520}" dt="2020-06-22T20:15:03.401" v="0" actId="33524"/>
        <pc:sldMkLst>
          <pc:docMk/>
          <pc:sldMk cId="0" sldId="293"/>
        </pc:sldMkLst>
        <pc:spChg chg="mod">
          <ac:chgData name="Sam Nash" userId="fbb95b5a-c73e-4911-80f0-56ca81b0c754" providerId="ADAL" clId="{6380B050-936E-41F8-B76D-6C8E4A5D8520}" dt="2020-06-22T20:15:03.401" v="0" actId="33524"/>
          <ac:spMkLst>
            <pc:docMk/>
            <pc:sldMk cId="0" sldId="293"/>
            <ac:spMk id="3" creationId="{00000000-0000-0000-0000-000000000000}"/>
          </ac:spMkLst>
        </pc:spChg>
      </pc:sldChg>
      <pc:sldChg chg="modSp">
        <pc:chgData name="Sam Nash" userId="fbb95b5a-c73e-4911-80f0-56ca81b0c754" providerId="ADAL" clId="{6380B050-936E-41F8-B76D-6C8E4A5D8520}" dt="2020-06-22T20:18:54.129" v="1" actId="14826"/>
        <pc:sldMkLst>
          <pc:docMk/>
          <pc:sldMk cId="2352218713" sldId="304"/>
        </pc:sldMkLst>
        <pc:picChg chg="mod">
          <ac:chgData name="Sam Nash" userId="fbb95b5a-c73e-4911-80f0-56ca81b0c754" providerId="ADAL" clId="{6380B050-936E-41F8-B76D-6C8E4A5D8520}" dt="2020-06-22T20:18:54.129" v="1" actId="14826"/>
          <ac:picMkLst>
            <pc:docMk/>
            <pc:sldMk cId="2352218713" sldId="304"/>
            <ac:picMk id="5" creationId="{00000000-0000-0000-0000-000000000000}"/>
          </ac:picMkLst>
        </pc:picChg>
      </pc:sldChg>
      <pc:sldChg chg="addSp delSp modSp new del">
        <pc:chgData name="Sam Nash" userId="fbb95b5a-c73e-4911-80f0-56ca81b0c754" providerId="ADAL" clId="{6380B050-936E-41F8-B76D-6C8E4A5D8520}" dt="2020-06-22T21:50:52.589" v="84" actId="2696"/>
        <pc:sldMkLst>
          <pc:docMk/>
          <pc:sldMk cId="4123982512" sldId="312"/>
        </pc:sldMkLst>
        <pc:graphicFrameChg chg="add del mod">
          <ac:chgData name="Sam Nash" userId="fbb95b5a-c73e-4911-80f0-56ca81b0c754" providerId="ADAL" clId="{6380B050-936E-41F8-B76D-6C8E4A5D8520}" dt="2020-06-22T21:12:15.046" v="15"/>
          <ac:graphicFrameMkLst>
            <pc:docMk/>
            <pc:sldMk cId="4123982512" sldId="312"/>
            <ac:graphicFrameMk id="4" creationId="{15F4F2D3-22CF-4C26-B611-A11C6639E219}"/>
          </ac:graphicFrameMkLst>
        </pc:graphicFrameChg>
        <pc:graphicFrameChg chg="add del mod">
          <ac:chgData name="Sam Nash" userId="fbb95b5a-c73e-4911-80f0-56ca81b0c754" providerId="ADAL" clId="{6380B050-936E-41F8-B76D-6C8E4A5D8520}" dt="2020-06-22T21:13:20.182" v="17"/>
          <ac:graphicFrameMkLst>
            <pc:docMk/>
            <pc:sldMk cId="4123982512" sldId="312"/>
            <ac:graphicFrameMk id="5" creationId="{11ED9A9A-76F2-4511-89BF-E62BC25440E9}"/>
          </ac:graphicFrameMkLst>
        </pc:graphicFrameChg>
      </pc:sldChg>
      <pc:sldChg chg="new del">
        <pc:chgData name="Sam Nash" userId="fbb95b5a-c73e-4911-80f0-56ca81b0c754" providerId="ADAL" clId="{6380B050-936E-41F8-B76D-6C8E4A5D8520}" dt="2020-06-22T21:50:54.656" v="85" actId="2696"/>
        <pc:sldMkLst>
          <pc:docMk/>
          <pc:sldMk cId="1614339578" sldId="313"/>
        </pc:sldMkLst>
      </pc:sldChg>
      <pc:sldChg chg="new del">
        <pc:chgData name="Sam Nash" userId="fbb95b5a-c73e-4911-80f0-56ca81b0c754" providerId="ADAL" clId="{6380B050-936E-41F8-B76D-6C8E4A5D8520}" dt="2020-06-22T21:50:56.249" v="86" actId="2696"/>
        <pc:sldMkLst>
          <pc:docMk/>
          <pc:sldMk cId="3442933978" sldId="314"/>
        </pc:sldMkLst>
      </pc:sldChg>
      <pc:sldChg chg="new del">
        <pc:chgData name="Sam Nash" userId="fbb95b5a-c73e-4911-80f0-56ca81b0c754" providerId="ADAL" clId="{6380B050-936E-41F8-B76D-6C8E4A5D8520}" dt="2020-06-22T21:50:58.100" v="87" actId="2696"/>
        <pc:sldMkLst>
          <pc:docMk/>
          <pc:sldMk cId="1057046584" sldId="315"/>
        </pc:sldMkLst>
      </pc:sldChg>
      <pc:sldChg chg="new del">
        <pc:chgData name="Sam Nash" userId="fbb95b5a-c73e-4911-80f0-56ca81b0c754" providerId="ADAL" clId="{6380B050-936E-41F8-B76D-6C8E4A5D8520}" dt="2020-06-22T21:50:59.936" v="88" actId="2696"/>
        <pc:sldMkLst>
          <pc:docMk/>
          <pc:sldMk cId="1756555756" sldId="316"/>
        </pc:sldMkLst>
      </pc:sldChg>
      <pc:sldChg chg="new del">
        <pc:chgData name="Sam Nash" userId="fbb95b5a-c73e-4911-80f0-56ca81b0c754" providerId="ADAL" clId="{6380B050-936E-41F8-B76D-6C8E4A5D8520}" dt="2020-06-22T21:51:01.839" v="89" actId="2696"/>
        <pc:sldMkLst>
          <pc:docMk/>
          <pc:sldMk cId="4102711763" sldId="317"/>
        </pc:sldMkLst>
      </pc:sldChg>
      <pc:sldChg chg="new del">
        <pc:chgData name="Sam Nash" userId="fbb95b5a-c73e-4911-80f0-56ca81b0c754" providerId="ADAL" clId="{6380B050-936E-41F8-B76D-6C8E4A5D8520}" dt="2020-06-22T21:51:03.617" v="90" actId="2696"/>
        <pc:sldMkLst>
          <pc:docMk/>
          <pc:sldMk cId="2827122951" sldId="318"/>
        </pc:sldMkLst>
      </pc:sldChg>
      <pc:sldChg chg="new del">
        <pc:chgData name="Sam Nash" userId="fbb95b5a-c73e-4911-80f0-56ca81b0c754" providerId="ADAL" clId="{6380B050-936E-41F8-B76D-6C8E4A5D8520}" dt="2020-06-22T21:51:06.072" v="91" actId="2696"/>
        <pc:sldMkLst>
          <pc:docMk/>
          <pc:sldMk cId="3492571916" sldId="319"/>
        </pc:sldMkLst>
      </pc:sldChg>
      <pc:sldChg chg="addSp delSp modSp new mod setBg setClrOvrMap">
        <pc:chgData name="Sam Nash" userId="fbb95b5a-c73e-4911-80f0-56ca81b0c754" providerId="ADAL" clId="{6380B050-936E-41F8-B76D-6C8E4A5D8520}" dt="2020-06-22T21:41:00.977" v="38" actId="14100"/>
        <pc:sldMkLst>
          <pc:docMk/>
          <pc:sldMk cId="1272465945" sldId="320"/>
        </pc:sldMkLst>
        <pc:spChg chg="mod">
          <ac:chgData name="Sam Nash" userId="fbb95b5a-c73e-4911-80f0-56ca81b0c754" providerId="ADAL" clId="{6380B050-936E-41F8-B76D-6C8E4A5D8520}" dt="2020-06-22T21:40:48.890" v="35" actId="20577"/>
          <ac:spMkLst>
            <pc:docMk/>
            <pc:sldMk cId="1272465945" sldId="320"/>
            <ac:spMk id="2" creationId="{578234A1-777E-49E1-A2F1-B65C3A71A763}"/>
          </ac:spMkLst>
        </pc:spChg>
        <pc:spChg chg="del">
          <ac:chgData name="Sam Nash" userId="fbb95b5a-c73e-4911-80f0-56ca81b0c754" providerId="ADAL" clId="{6380B050-936E-41F8-B76D-6C8E4A5D8520}" dt="2020-06-22T21:40:06.528" v="19" actId="931"/>
          <ac:spMkLst>
            <pc:docMk/>
            <pc:sldMk cId="1272465945" sldId="320"/>
            <ac:spMk id="3" creationId="{34FBF2CB-2566-4311-AD91-8A734ED7C9ED}"/>
          </ac:spMkLst>
        </pc:spChg>
        <pc:spChg chg="add del">
          <ac:chgData name="Sam Nash" userId="fbb95b5a-c73e-4911-80f0-56ca81b0c754" providerId="ADAL" clId="{6380B050-936E-41F8-B76D-6C8E4A5D8520}" dt="2020-06-22T21:40:42.580" v="24" actId="21"/>
          <ac:spMkLst>
            <pc:docMk/>
            <pc:sldMk cId="1272465945" sldId="320"/>
            <ac:spMk id="4" creationId="{12FFAD8F-37DF-40AA-A868-A79CFC33DC3B}"/>
          </ac:spMkLst>
        </pc:spChg>
        <pc:spChg chg="add del">
          <ac:chgData name="Sam Nash" userId="fbb95b5a-c73e-4911-80f0-56ca81b0c754" providerId="ADAL" clId="{6380B050-936E-41F8-B76D-6C8E4A5D8520}" dt="2020-06-22T21:40:27.662" v="23" actId="26606"/>
          <ac:spMkLst>
            <pc:docMk/>
            <pc:sldMk cId="1272465945" sldId="320"/>
            <ac:spMk id="11" creationId="{16C5FA50-8D52-4617-AF91-5C7B1C8352F1}"/>
          </ac:spMkLst>
        </pc:spChg>
        <pc:spChg chg="add del">
          <ac:chgData name="Sam Nash" userId="fbb95b5a-c73e-4911-80f0-56ca81b0c754" providerId="ADAL" clId="{6380B050-936E-41F8-B76D-6C8E4A5D8520}" dt="2020-06-22T21:40:27.662" v="23" actId="26606"/>
          <ac:spMkLst>
            <pc:docMk/>
            <pc:sldMk cId="1272465945" sldId="320"/>
            <ac:spMk id="13" creationId="{E223798C-12AD-4B0C-A50C-D676347D67CF}"/>
          </ac:spMkLst>
        </pc:spChg>
        <pc:picChg chg="add mod">
          <ac:chgData name="Sam Nash" userId="fbb95b5a-c73e-4911-80f0-56ca81b0c754" providerId="ADAL" clId="{6380B050-936E-41F8-B76D-6C8E4A5D8520}" dt="2020-06-22T21:41:00.977" v="38" actId="14100"/>
          <ac:picMkLst>
            <pc:docMk/>
            <pc:sldMk cId="1272465945" sldId="320"/>
            <ac:picMk id="6" creationId="{670C775F-AE54-4B7E-9FC1-94DA390EC270}"/>
          </ac:picMkLst>
        </pc:picChg>
      </pc:sldChg>
      <pc:sldChg chg="addSp delSp modSp new del mod">
        <pc:chgData name="Sam Nash" userId="fbb95b5a-c73e-4911-80f0-56ca81b0c754" providerId="ADAL" clId="{6380B050-936E-41F8-B76D-6C8E4A5D8520}" dt="2020-06-22T21:50:06.770" v="83" actId="2696"/>
        <pc:sldMkLst>
          <pc:docMk/>
          <pc:sldMk cId="591606325" sldId="321"/>
        </pc:sldMkLst>
        <pc:spChg chg="del">
          <ac:chgData name="Sam Nash" userId="fbb95b5a-c73e-4911-80f0-56ca81b0c754" providerId="ADAL" clId="{6380B050-936E-41F8-B76D-6C8E4A5D8520}" dt="2020-06-22T21:45:59.882" v="43" actId="21"/>
          <ac:spMkLst>
            <pc:docMk/>
            <pc:sldMk cId="591606325" sldId="321"/>
            <ac:spMk id="2" creationId="{C0A0CC91-ACD1-4865-BAD6-F87FE54D3034}"/>
          </ac:spMkLst>
        </pc:spChg>
        <pc:spChg chg="del">
          <ac:chgData name="Sam Nash" userId="fbb95b5a-c73e-4911-80f0-56ca81b0c754" providerId="ADAL" clId="{6380B050-936E-41F8-B76D-6C8E4A5D8520}" dt="2020-06-22T21:45:51.623" v="40" actId="931"/>
          <ac:spMkLst>
            <pc:docMk/>
            <pc:sldMk cId="591606325" sldId="321"/>
            <ac:spMk id="3" creationId="{98472B84-06F5-4797-9E2E-2A573C085950}"/>
          </ac:spMkLst>
        </pc:spChg>
        <pc:picChg chg="add mod">
          <ac:chgData name="Sam Nash" userId="fbb95b5a-c73e-4911-80f0-56ca81b0c754" providerId="ADAL" clId="{6380B050-936E-41F8-B76D-6C8E4A5D8520}" dt="2020-06-22T21:46:10.745" v="47" actId="14100"/>
          <ac:picMkLst>
            <pc:docMk/>
            <pc:sldMk cId="591606325" sldId="321"/>
            <ac:picMk id="5" creationId="{54CB5298-055E-473E-A8DF-59BF78E56CFD}"/>
          </ac:picMkLst>
        </pc:picChg>
      </pc:sldChg>
      <pc:sldChg chg="addSp delSp modSp new mod setBg">
        <pc:chgData name="Sam Nash" userId="fbb95b5a-c73e-4911-80f0-56ca81b0c754" providerId="ADAL" clId="{6380B050-936E-41F8-B76D-6C8E4A5D8520}" dt="2020-06-22T21:53:00.233" v="110" actId="14100"/>
        <pc:sldMkLst>
          <pc:docMk/>
          <pc:sldMk cId="3516675414" sldId="321"/>
        </pc:sldMkLst>
        <pc:spChg chg="add del">
          <ac:chgData name="Sam Nash" userId="fbb95b5a-c73e-4911-80f0-56ca81b0c754" providerId="ADAL" clId="{6380B050-936E-41F8-B76D-6C8E4A5D8520}" dt="2020-06-22T21:52:49.955" v="106" actId="21"/>
          <ac:spMkLst>
            <pc:docMk/>
            <pc:sldMk cId="3516675414" sldId="321"/>
            <ac:spMk id="2" creationId="{5F7B9293-773B-4367-8861-0C37E7F6A09D}"/>
          </ac:spMkLst>
        </pc:spChg>
        <pc:spChg chg="del">
          <ac:chgData name="Sam Nash" userId="fbb95b5a-c73e-4911-80f0-56ca81b0c754" providerId="ADAL" clId="{6380B050-936E-41F8-B76D-6C8E4A5D8520}" dt="2020-06-22T21:51:56.239" v="93" actId="931"/>
          <ac:spMkLst>
            <pc:docMk/>
            <pc:sldMk cId="3516675414" sldId="321"/>
            <ac:spMk id="3" creationId="{7335189A-6F53-4EB3-A438-9A818FC26749}"/>
          </ac:spMkLst>
        </pc:spChg>
        <pc:spChg chg="add del">
          <ac:chgData name="Sam Nash" userId="fbb95b5a-c73e-4911-80f0-56ca81b0c754" providerId="ADAL" clId="{6380B050-936E-41F8-B76D-6C8E4A5D8520}" dt="2020-06-22T21:52:52.201" v="107" actId="21"/>
          <ac:spMkLst>
            <pc:docMk/>
            <pc:sldMk cId="3516675414" sldId="321"/>
            <ac:spMk id="4" creationId="{CB98923C-DD28-48FC-9584-83690AF05BEB}"/>
          </ac:spMkLst>
        </pc:spChg>
        <pc:spChg chg="add del">
          <ac:chgData name="Sam Nash" userId="fbb95b5a-c73e-4911-80f0-56ca81b0c754" providerId="ADAL" clId="{6380B050-936E-41F8-B76D-6C8E4A5D8520}" dt="2020-06-22T21:52:44.723" v="105" actId="26606"/>
          <ac:spMkLst>
            <pc:docMk/>
            <pc:sldMk cId="3516675414" sldId="321"/>
            <ac:spMk id="8" creationId="{5F7B9293-773B-4367-8861-0C37E7F6A09D}"/>
          </ac:spMkLst>
        </pc:spChg>
        <pc:spChg chg="add del">
          <ac:chgData name="Sam Nash" userId="fbb95b5a-c73e-4911-80f0-56ca81b0c754" providerId="ADAL" clId="{6380B050-936E-41F8-B76D-6C8E4A5D8520}" dt="2020-06-22T21:52:44.723" v="105" actId="26606"/>
          <ac:spMkLst>
            <pc:docMk/>
            <pc:sldMk cId="3516675414" sldId="321"/>
            <ac:spMk id="11" creationId="{7CA0DAA6-33B8-4A25-810D-2F4D816FB40E}"/>
          </ac:spMkLst>
        </pc:spChg>
        <pc:picChg chg="add mod">
          <ac:chgData name="Sam Nash" userId="fbb95b5a-c73e-4911-80f0-56ca81b0c754" providerId="ADAL" clId="{6380B050-936E-41F8-B76D-6C8E4A5D8520}" dt="2020-06-22T21:53:00.233" v="110" actId="14100"/>
          <ac:picMkLst>
            <pc:docMk/>
            <pc:sldMk cId="3516675414" sldId="321"/>
            <ac:picMk id="6" creationId="{D4EAF9DC-FDB8-420A-BFBF-769635A6352A}"/>
          </ac:picMkLst>
        </pc:picChg>
      </pc:sldChg>
      <pc:sldChg chg="addSp delSp modSp new del mod">
        <pc:chgData name="Sam Nash" userId="fbb95b5a-c73e-4911-80f0-56ca81b0c754" providerId="ADAL" clId="{6380B050-936E-41F8-B76D-6C8E4A5D8520}" dt="2020-06-22T21:50:01.641" v="82" actId="680"/>
        <pc:sldMkLst>
          <pc:docMk/>
          <pc:sldMk cId="778828206" sldId="322"/>
        </pc:sldMkLst>
        <pc:spChg chg="add del">
          <ac:chgData name="Sam Nash" userId="fbb95b5a-c73e-4911-80f0-56ca81b0c754" providerId="ADAL" clId="{6380B050-936E-41F8-B76D-6C8E4A5D8520}" dt="2020-06-22T21:50:00.676" v="81" actId="21"/>
          <ac:spMkLst>
            <pc:docMk/>
            <pc:sldMk cId="778828206" sldId="322"/>
            <ac:spMk id="2" creationId="{05CC8DDD-FE26-4CD0-977E-C4C31EF75124}"/>
          </ac:spMkLst>
        </pc:spChg>
        <pc:spChg chg="add del">
          <ac:chgData name="Sam Nash" userId="fbb95b5a-c73e-4911-80f0-56ca81b0c754" providerId="ADAL" clId="{6380B050-936E-41F8-B76D-6C8E4A5D8520}" dt="2020-06-22T21:49:59.452" v="80" actId="931"/>
          <ac:spMkLst>
            <pc:docMk/>
            <pc:sldMk cId="778828206" sldId="322"/>
            <ac:spMk id="3" creationId="{A9646BDB-B726-44AF-A538-95EF1B109D6D}"/>
          </ac:spMkLst>
        </pc:spChg>
        <pc:picChg chg="add del mod">
          <ac:chgData name="Sam Nash" userId="fbb95b5a-c73e-4911-80f0-56ca81b0c754" providerId="ADAL" clId="{6380B050-936E-41F8-B76D-6C8E4A5D8520}" dt="2020-06-22T21:49:59.452" v="80" actId="931"/>
          <ac:picMkLst>
            <pc:docMk/>
            <pc:sldMk cId="778828206" sldId="322"/>
            <ac:picMk id="5" creationId="{EFFD5529-EF58-4B45-BF99-1CF38802702C}"/>
          </ac:picMkLst>
        </pc:picChg>
      </pc:sldChg>
      <pc:sldChg chg="new del">
        <pc:chgData name="Sam Nash" userId="fbb95b5a-c73e-4911-80f0-56ca81b0c754" providerId="ADAL" clId="{6380B050-936E-41F8-B76D-6C8E4A5D8520}" dt="2020-06-22T21:46:17.755" v="49" actId="680"/>
        <pc:sldMkLst>
          <pc:docMk/>
          <pc:sldMk cId="903272246" sldId="322"/>
        </pc:sldMkLst>
      </pc:sldChg>
      <pc:sldChg chg="addSp delSp modSp new mod">
        <pc:chgData name="Sam Nash" userId="fbb95b5a-c73e-4911-80f0-56ca81b0c754" providerId="ADAL" clId="{6380B050-936E-41F8-B76D-6C8E4A5D8520}" dt="2020-06-22T21:53:48.479" v="121" actId="14100"/>
        <pc:sldMkLst>
          <pc:docMk/>
          <pc:sldMk cId="4001691648" sldId="322"/>
        </pc:sldMkLst>
        <pc:spChg chg="del">
          <ac:chgData name="Sam Nash" userId="fbb95b5a-c73e-4911-80f0-56ca81b0c754" providerId="ADAL" clId="{6380B050-936E-41F8-B76D-6C8E4A5D8520}" dt="2020-06-22T21:53:17.644" v="113" actId="21"/>
          <ac:spMkLst>
            <pc:docMk/>
            <pc:sldMk cId="4001691648" sldId="322"/>
            <ac:spMk id="2" creationId="{774FEB34-1A83-4B82-BA7B-F107ED058F6D}"/>
          </ac:spMkLst>
        </pc:spChg>
        <pc:spChg chg="del">
          <ac:chgData name="Sam Nash" userId="fbb95b5a-c73e-4911-80f0-56ca81b0c754" providerId="ADAL" clId="{6380B050-936E-41F8-B76D-6C8E4A5D8520}" dt="2020-06-22T21:53:15.430" v="112" actId="21"/>
          <ac:spMkLst>
            <pc:docMk/>
            <pc:sldMk cId="4001691648" sldId="322"/>
            <ac:spMk id="3" creationId="{19FCC9D1-8A37-4AAB-846A-9719446D9477}"/>
          </ac:spMkLst>
        </pc:spChg>
        <pc:spChg chg="del">
          <ac:chgData name="Sam Nash" userId="fbb95b5a-c73e-4911-80f0-56ca81b0c754" providerId="ADAL" clId="{6380B050-936E-41F8-B76D-6C8E4A5D8520}" dt="2020-06-22T21:53:19.823" v="114" actId="21"/>
          <ac:spMkLst>
            <pc:docMk/>
            <pc:sldMk cId="4001691648" sldId="322"/>
            <ac:spMk id="4" creationId="{4A6F21B7-129F-4736-A88D-5AE360147DDF}"/>
          </ac:spMkLst>
        </pc:spChg>
        <pc:picChg chg="add mod">
          <ac:chgData name="Sam Nash" userId="fbb95b5a-c73e-4911-80f0-56ca81b0c754" providerId="ADAL" clId="{6380B050-936E-41F8-B76D-6C8E4A5D8520}" dt="2020-06-22T21:53:48.479" v="121" actId="14100"/>
          <ac:picMkLst>
            <pc:docMk/>
            <pc:sldMk cId="4001691648" sldId="322"/>
            <ac:picMk id="6" creationId="{4EED1A98-6441-4D85-81D1-33BE42407C8F}"/>
          </ac:picMkLst>
        </pc:picChg>
      </pc:sldChg>
      <pc:sldChg chg="addSp delSp modSp new mod">
        <pc:chgData name="Sam Nash" userId="fbb95b5a-c73e-4911-80f0-56ca81b0c754" providerId="ADAL" clId="{6380B050-936E-41F8-B76D-6C8E4A5D8520}" dt="2020-06-22T21:54:51.863" v="130" actId="14100"/>
        <pc:sldMkLst>
          <pc:docMk/>
          <pc:sldMk cId="1805213869" sldId="323"/>
        </pc:sldMkLst>
        <pc:spChg chg="del mod">
          <ac:chgData name="Sam Nash" userId="fbb95b5a-c73e-4911-80f0-56ca81b0c754" providerId="ADAL" clId="{6380B050-936E-41F8-B76D-6C8E4A5D8520}" dt="2020-06-22T21:54:41.061" v="126" actId="21"/>
          <ac:spMkLst>
            <pc:docMk/>
            <pc:sldMk cId="1805213869" sldId="323"/>
            <ac:spMk id="2" creationId="{4F009886-ED49-43C4-83C2-BAC2F8DE2C02}"/>
          </ac:spMkLst>
        </pc:spChg>
        <pc:spChg chg="del">
          <ac:chgData name="Sam Nash" userId="fbb95b5a-c73e-4911-80f0-56ca81b0c754" providerId="ADAL" clId="{6380B050-936E-41F8-B76D-6C8E4A5D8520}" dt="2020-06-22T21:54:33.778" v="123" actId="931"/>
          <ac:spMkLst>
            <pc:docMk/>
            <pc:sldMk cId="1805213869" sldId="323"/>
            <ac:spMk id="3" creationId="{15A7AA6E-EEEB-483E-BBCF-0CBDAA2532EA}"/>
          </ac:spMkLst>
        </pc:spChg>
        <pc:picChg chg="add mod">
          <ac:chgData name="Sam Nash" userId="fbb95b5a-c73e-4911-80f0-56ca81b0c754" providerId="ADAL" clId="{6380B050-936E-41F8-B76D-6C8E4A5D8520}" dt="2020-06-22T21:54:51.863" v="130" actId="14100"/>
          <ac:picMkLst>
            <pc:docMk/>
            <pc:sldMk cId="1805213869" sldId="323"/>
            <ac:picMk id="5" creationId="{2EF9FC02-00DA-4B8B-8633-6CB56ACE1237}"/>
          </ac:picMkLst>
        </pc:picChg>
      </pc:sldChg>
    </pc:docChg>
  </pc:docChgLst>
  <pc:docChgLst>
    <pc:chgData name="Sam Nash" userId="fbb95b5a-c73e-4911-80f0-56ca81b0c754" providerId="ADAL" clId="{DF20296A-B8DC-47BF-88B3-06C9E262594B}"/>
    <pc:docChg chg="modHandout">
      <pc:chgData name="Sam Nash" userId="fbb95b5a-c73e-4911-80f0-56ca81b0c754" providerId="ADAL" clId="{DF20296A-B8DC-47BF-88B3-06C9E262594B}" dt="2019-01-31T14:56:16.141" v="2"/>
      <pc:docMkLst>
        <pc:docMk/>
      </pc:docMkLst>
    </pc:docChg>
  </pc:docChgLst>
  <pc:docChgLst>
    <pc:chgData name="Hussam Nash" userId="fbb95b5a-c73e-4911-80f0-56ca81b0c754" providerId="ADAL" clId="{4757B9AB-C0D4-4C4A-910C-25D1B35EEF15}"/>
    <pc:docChg chg="undo modSld">
      <pc:chgData name="Hussam Nash" userId="fbb95b5a-c73e-4911-80f0-56ca81b0c754" providerId="ADAL" clId="{4757B9AB-C0D4-4C4A-910C-25D1B35EEF15}" dt="2019-09-30T13:43:52.982" v="22" actId="20577"/>
      <pc:docMkLst>
        <pc:docMk/>
      </pc:docMkLst>
      <pc:sldChg chg="modSp">
        <pc:chgData name="Hussam Nash" userId="fbb95b5a-c73e-4911-80f0-56ca81b0c754" providerId="ADAL" clId="{4757B9AB-C0D4-4C4A-910C-25D1B35EEF15}" dt="2019-09-30T13:43:52.982" v="22" actId="20577"/>
        <pc:sldMkLst>
          <pc:docMk/>
          <pc:sldMk cId="336741310" sldId="258"/>
        </pc:sldMkLst>
        <pc:spChg chg="mod">
          <ac:chgData name="Hussam Nash" userId="fbb95b5a-c73e-4911-80f0-56ca81b0c754" providerId="ADAL" clId="{4757B9AB-C0D4-4C4A-910C-25D1B35EEF15}" dt="2019-09-30T13:43:52.982" v="22" actId="20577"/>
          <ac:spMkLst>
            <pc:docMk/>
            <pc:sldMk cId="336741310" sldId="258"/>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21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6769" y="0"/>
            <a:ext cx="3011699" cy="462120"/>
          </a:xfrm>
          <a:prstGeom prst="rect">
            <a:avLst/>
          </a:prstGeom>
        </p:spPr>
        <p:txBody>
          <a:bodyPr vert="horz" lIns="91440" tIns="45720" rIns="91440" bIns="45720" rtlCol="0"/>
          <a:lstStyle>
            <a:lvl1pPr algn="r">
              <a:defRPr sz="1200"/>
            </a:lvl1pPr>
          </a:lstStyle>
          <a:p>
            <a:fld id="{C6EB693E-2696-4386-B763-CA78EBAF45AA}" type="datetimeFigureOut">
              <a:rPr lang="en-US" smtClean="0"/>
              <a:pPr/>
              <a:t>6/22/2020</a:t>
            </a:fld>
            <a:endParaRPr lang="en-US"/>
          </a:p>
        </p:txBody>
      </p:sp>
      <p:sp>
        <p:nvSpPr>
          <p:cNvPr id="4" name="Footer Placeholder 3"/>
          <p:cNvSpPr>
            <a:spLocks noGrp="1"/>
          </p:cNvSpPr>
          <p:nvPr>
            <p:ph type="ftr" sz="quarter" idx="2"/>
          </p:nvPr>
        </p:nvSpPr>
        <p:spPr>
          <a:xfrm>
            <a:off x="1" y="8772377"/>
            <a:ext cx="3011699" cy="4621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6769" y="8772377"/>
            <a:ext cx="3011699" cy="462120"/>
          </a:xfrm>
          <a:prstGeom prst="rect">
            <a:avLst/>
          </a:prstGeom>
        </p:spPr>
        <p:txBody>
          <a:bodyPr vert="horz" lIns="91440" tIns="45720" rIns="91440" bIns="45720" rtlCol="0" anchor="b"/>
          <a:lstStyle>
            <a:lvl1pPr algn="r">
              <a:defRPr sz="1200"/>
            </a:lvl1pPr>
          </a:lstStyle>
          <a:p>
            <a:fld id="{B5C0D003-9255-486B-BDAA-91A02FF38AF1}" type="slidenum">
              <a:rPr lang="en-US" smtClean="0"/>
              <a:pPr/>
              <a:t>‹#›</a:t>
            </a:fld>
            <a:endParaRPr lang="en-US"/>
          </a:p>
        </p:txBody>
      </p:sp>
    </p:spTree>
    <p:extLst>
      <p:ext uri="{BB962C8B-B14F-4D97-AF65-F5344CB8AC3E}">
        <p14:creationId xmlns:p14="http://schemas.microsoft.com/office/powerpoint/2010/main" val="395619248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A69BDCE-A973-4543-A8CD-B5BF62506B70}" type="datetimeFigureOut">
              <a:rPr lang="en-US" smtClean="0"/>
              <a:pPr/>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73EF8B-6022-405D-8D66-605B8131918C}" type="slidenum">
              <a:rPr lang="en-US" smtClean="0"/>
              <a:pPr/>
              <a:t>‹#›</a:t>
            </a:fld>
            <a:endParaRPr lang="en-US" dirty="0"/>
          </a:p>
        </p:txBody>
      </p:sp>
    </p:spTree>
    <p:extLst>
      <p:ext uri="{BB962C8B-B14F-4D97-AF65-F5344CB8AC3E}">
        <p14:creationId xmlns:p14="http://schemas.microsoft.com/office/powerpoint/2010/main" val="3206778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69BDCE-A973-4543-A8CD-B5BF62506B70}" type="datetimeFigureOut">
              <a:rPr lang="en-US" smtClean="0"/>
              <a:pPr/>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73EF8B-6022-405D-8D66-605B8131918C}" type="slidenum">
              <a:rPr lang="en-US" smtClean="0"/>
              <a:pPr/>
              <a:t>‹#›</a:t>
            </a:fld>
            <a:endParaRPr lang="en-US" dirty="0"/>
          </a:p>
        </p:txBody>
      </p:sp>
    </p:spTree>
    <p:extLst>
      <p:ext uri="{BB962C8B-B14F-4D97-AF65-F5344CB8AC3E}">
        <p14:creationId xmlns:p14="http://schemas.microsoft.com/office/powerpoint/2010/main" val="3966503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69BDCE-A973-4543-A8CD-B5BF62506B70}" type="datetimeFigureOut">
              <a:rPr lang="en-US" smtClean="0"/>
              <a:pPr/>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73EF8B-6022-405D-8D66-605B8131918C}" type="slidenum">
              <a:rPr lang="en-US" smtClean="0"/>
              <a:pPr/>
              <a:t>‹#›</a:t>
            </a:fld>
            <a:endParaRPr lang="en-US" dirty="0"/>
          </a:p>
        </p:txBody>
      </p:sp>
    </p:spTree>
    <p:extLst>
      <p:ext uri="{BB962C8B-B14F-4D97-AF65-F5344CB8AC3E}">
        <p14:creationId xmlns:p14="http://schemas.microsoft.com/office/powerpoint/2010/main" val="4154192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69BDCE-A973-4543-A8CD-B5BF62506B70}" type="datetimeFigureOut">
              <a:rPr lang="en-US" smtClean="0"/>
              <a:pPr/>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73EF8B-6022-405D-8D66-605B8131918C}" type="slidenum">
              <a:rPr lang="en-US" smtClean="0"/>
              <a:pPr/>
              <a:t>‹#›</a:t>
            </a:fld>
            <a:endParaRPr lang="en-US" dirty="0"/>
          </a:p>
        </p:txBody>
      </p:sp>
    </p:spTree>
    <p:extLst>
      <p:ext uri="{BB962C8B-B14F-4D97-AF65-F5344CB8AC3E}">
        <p14:creationId xmlns:p14="http://schemas.microsoft.com/office/powerpoint/2010/main" val="354611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69BDCE-A973-4543-A8CD-B5BF62506B70}" type="datetimeFigureOut">
              <a:rPr lang="en-US" smtClean="0"/>
              <a:pPr/>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73EF8B-6022-405D-8D66-605B8131918C}" type="slidenum">
              <a:rPr lang="en-US" smtClean="0"/>
              <a:pPr/>
              <a:t>‹#›</a:t>
            </a:fld>
            <a:endParaRPr lang="en-US" dirty="0"/>
          </a:p>
        </p:txBody>
      </p:sp>
    </p:spTree>
    <p:extLst>
      <p:ext uri="{BB962C8B-B14F-4D97-AF65-F5344CB8AC3E}">
        <p14:creationId xmlns:p14="http://schemas.microsoft.com/office/powerpoint/2010/main" val="411463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69BDCE-A973-4543-A8CD-B5BF62506B70}" type="datetimeFigureOut">
              <a:rPr lang="en-US" smtClean="0"/>
              <a:pPr/>
              <a:t>6/22/2020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73EF8B-6022-405D-8D66-605B8131918C}" type="slidenum">
              <a:rPr lang="en-US" smtClean="0"/>
              <a:pPr/>
              <a:t>‹#›</a:t>
            </a:fld>
            <a:endParaRPr lang="en-US" dirty="0"/>
          </a:p>
        </p:txBody>
      </p:sp>
    </p:spTree>
    <p:extLst>
      <p:ext uri="{BB962C8B-B14F-4D97-AF65-F5344CB8AC3E}">
        <p14:creationId xmlns:p14="http://schemas.microsoft.com/office/powerpoint/2010/main" val="1939768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69BDCE-A973-4543-A8CD-B5BF62506B70}" type="datetimeFigureOut">
              <a:rPr lang="en-US" smtClean="0"/>
              <a:pPr/>
              <a:t>6/22/2020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573EF8B-6022-405D-8D66-605B8131918C}" type="slidenum">
              <a:rPr lang="en-US" smtClean="0"/>
              <a:pPr/>
              <a:t>‹#›</a:t>
            </a:fld>
            <a:endParaRPr lang="en-US" dirty="0"/>
          </a:p>
        </p:txBody>
      </p:sp>
    </p:spTree>
    <p:extLst>
      <p:ext uri="{BB962C8B-B14F-4D97-AF65-F5344CB8AC3E}">
        <p14:creationId xmlns:p14="http://schemas.microsoft.com/office/powerpoint/2010/main" val="1653082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69BDCE-A973-4543-A8CD-B5BF62506B70}" type="datetimeFigureOut">
              <a:rPr lang="en-US" smtClean="0"/>
              <a:pPr/>
              <a:t>6/22/2020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573EF8B-6022-405D-8D66-605B8131918C}" type="slidenum">
              <a:rPr lang="en-US" smtClean="0"/>
              <a:pPr/>
              <a:t>‹#›</a:t>
            </a:fld>
            <a:endParaRPr lang="en-US" dirty="0"/>
          </a:p>
        </p:txBody>
      </p:sp>
    </p:spTree>
    <p:extLst>
      <p:ext uri="{BB962C8B-B14F-4D97-AF65-F5344CB8AC3E}">
        <p14:creationId xmlns:p14="http://schemas.microsoft.com/office/powerpoint/2010/main" val="2546396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69BDCE-A973-4543-A8CD-B5BF62506B70}" type="datetimeFigureOut">
              <a:rPr lang="en-US" smtClean="0"/>
              <a:pPr/>
              <a:t>6/22/2020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73EF8B-6022-405D-8D66-605B8131918C}" type="slidenum">
              <a:rPr lang="en-US" smtClean="0"/>
              <a:pPr/>
              <a:t>‹#›</a:t>
            </a:fld>
            <a:endParaRPr lang="en-US" dirty="0"/>
          </a:p>
        </p:txBody>
      </p:sp>
    </p:spTree>
    <p:extLst>
      <p:ext uri="{BB962C8B-B14F-4D97-AF65-F5344CB8AC3E}">
        <p14:creationId xmlns:p14="http://schemas.microsoft.com/office/powerpoint/2010/main" val="2027674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69BDCE-A973-4543-A8CD-B5BF62506B70}" type="datetimeFigureOut">
              <a:rPr lang="en-US" smtClean="0"/>
              <a:pPr/>
              <a:t>6/22/2020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73EF8B-6022-405D-8D66-605B8131918C}" type="slidenum">
              <a:rPr lang="en-US" smtClean="0"/>
              <a:pPr/>
              <a:t>‹#›</a:t>
            </a:fld>
            <a:endParaRPr lang="en-US" dirty="0"/>
          </a:p>
        </p:txBody>
      </p:sp>
    </p:spTree>
    <p:extLst>
      <p:ext uri="{BB962C8B-B14F-4D97-AF65-F5344CB8AC3E}">
        <p14:creationId xmlns:p14="http://schemas.microsoft.com/office/powerpoint/2010/main" val="2396672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69BDCE-A973-4543-A8CD-B5BF62506B70}" type="datetimeFigureOut">
              <a:rPr lang="en-US" smtClean="0"/>
              <a:pPr/>
              <a:t>6/22/2020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73EF8B-6022-405D-8D66-605B8131918C}" type="slidenum">
              <a:rPr lang="en-US" smtClean="0"/>
              <a:pPr/>
              <a:t>‹#›</a:t>
            </a:fld>
            <a:endParaRPr lang="en-US" dirty="0"/>
          </a:p>
        </p:txBody>
      </p:sp>
    </p:spTree>
    <p:extLst>
      <p:ext uri="{BB962C8B-B14F-4D97-AF65-F5344CB8AC3E}">
        <p14:creationId xmlns:p14="http://schemas.microsoft.com/office/powerpoint/2010/main" val="3247884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69BDCE-A973-4543-A8CD-B5BF62506B70}" type="datetimeFigureOut">
              <a:rPr lang="en-US" smtClean="0"/>
              <a:pPr/>
              <a:t>6/22/2020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73EF8B-6022-405D-8D66-605B8131918C}" type="slidenum">
              <a:rPr lang="en-US" smtClean="0"/>
              <a:pPr/>
              <a:t>‹#›</a:t>
            </a:fld>
            <a:endParaRPr lang="en-US" dirty="0"/>
          </a:p>
        </p:txBody>
      </p:sp>
    </p:spTree>
    <p:extLst>
      <p:ext uri="{BB962C8B-B14F-4D97-AF65-F5344CB8AC3E}">
        <p14:creationId xmlns:p14="http://schemas.microsoft.com/office/powerpoint/2010/main" val="672101517"/>
      </p:ext>
    </p:extLst>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com/url?sa=i&amp;rct=j&amp;q=&amp;esrc=s&amp;frm=1&amp;source=images&amp;cd=&amp;cad=rja&amp;uact=8&amp;docid=e8M9dLtHtpZKZM&amp;tbnid=fdOoNUyr0aNJ7M:&amp;ved=0CAUQjRw&amp;url=https://www.vdh.virginia.gov/lhd/rappahan/wic.htm&amp;ei=yU61U_PqLdGfyATvl4DICw&amp;bvm=bv.70138588,d.aWw&amp;psig=AFQjCNFqG_fDphiwF8T6Y0RS_hj_nAAfoQ&amp;ust=1404477497178358"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gif"/><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google.com/url?sa=i&amp;rct=j&amp;q=&amp;esrc=s&amp;frm=1&amp;source=images&amp;cd=&amp;cad=rja&amp;uact=8&amp;docid=BdiqVJ_bq6ya-M&amp;tbnid=uGViYStqi3h7FM:&amp;ved=0CAUQjRw&amp;url=http://www.foodandhealth.com/clipart.php/category/10/&amp;ei=a1C1U8DFOoqsyAS48IDoBA&amp;bvm=bv.70138588,d.aWw&amp;psig=AFQjCNH6F7XOelu46C-dpHoDN2NIBPKucA&amp;ust=1404477734397793" TargetMode="Externa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ZF4YhuB8dvXrUM&amp;tbnid=ya1OC0QKXtaceM:&amp;ved=0CAcQjRw&amp;url=http://bestclipartblog.com/21-milk-clip-art.html&amp;ei=a7oRVJXiA8WIsQSpjoLgDw&amp;bvm=bv.74894050,d.cWc&amp;psig=AFQjCNEmU-hK1rN21r091wg7aNHqVtAYWA&amp;ust=1410534361666983" TargetMode="External"/><Relationship Id="rId2" Type="http://schemas.openxmlformats.org/officeDocument/2006/relationships/image" Target="../media/image40.jpeg"/><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png"/><Relationship Id="rId1" Type="http://schemas.openxmlformats.org/officeDocument/2006/relationships/slideLayout" Target="../slideLayouts/slideLayout4.xml"/><Relationship Id="rId4" Type="http://schemas.openxmlformats.org/officeDocument/2006/relationships/image" Target="../media/image45.jpeg"/></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thepeacefulmom.com/wp-content/uploads/2012/02/1-11-8th-continent.jpg" TargetMode="External"/><Relationship Id="rId1" Type="http://schemas.openxmlformats.org/officeDocument/2006/relationships/slideLayout" Target="../slideLayouts/slideLayout4.xml"/><Relationship Id="rId5" Type="http://schemas.openxmlformats.org/officeDocument/2006/relationships/image" Target="../media/image48.png"/><Relationship Id="rId4" Type="http://schemas.openxmlformats.org/officeDocument/2006/relationships/image" Target="../media/image47.jpeg"/></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762000"/>
            <a:ext cx="8229600" cy="1828800"/>
          </a:xfrm>
        </p:spPr>
        <p:txBody>
          <a:bodyPr>
            <a:normAutofit/>
          </a:bodyPr>
          <a:lstStyle/>
          <a:p>
            <a:r>
              <a:rPr lang="en-US" sz="4800" b="1" dirty="0">
                <a:latin typeface="Book Antiqua" pitchFamily="18" charset="0"/>
              </a:rPr>
              <a:t>N.O.R.T.H., INC.</a:t>
            </a:r>
            <a:br>
              <a:rPr lang="en-US" sz="4800" b="1" dirty="0">
                <a:latin typeface="Book Antiqua" pitchFamily="18" charset="0"/>
              </a:rPr>
            </a:br>
            <a:r>
              <a:rPr lang="en-US" sz="4800" b="1" dirty="0">
                <a:latin typeface="Book Antiqua" pitchFamily="18" charset="0"/>
              </a:rPr>
              <a:t>Philadelphia WIC Program</a:t>
            </a:r>
          </a:p>
        </p:txBody>
      </p:sp>
      <p:sp>
        <p:nvSpPr>
          <p:cNvPr id="3" name="Subtitle 2"/>
          <p:cNvSpPr>
            <a:spLocks noGrp="1"/>
          </p:cNvSpPr>
          <p:nvPr>
            <p:ph type="subTitle" idx="1"/>
          </p:nvPr>
        </p:nvSpPr>
        <p:spPr>
          <a:xfrm>
            <a:off x="1401699" y="2743200"/>
            <a:ext cx="6400800" cy="2057400"/>
          </a:xfrm>
        </p:spPr>
        <p:txBody>
          <a:bodyPr>
            <a:normAutofit/>
          </a:bodyPr>
          <a:lstStyle/>
          <a:p>
            <a:pPr>
              <a:spcBef>
                <a:spcPts val="0"/>
              </a:spcBef>
            </a:pPr>
            <a:r>
              <a:rPr lang="en-US" sz="2400" b="1" dirty="0">
                <a:solidFill>
                  <a:schemeClr val="tx1"/>
                </a:solidFill>
                <a:latin typeface="Book Antiqua" pitchFamily="18" charset="0"/>
              </a:rPr>
              <a:t>Prepared by:</a:t>
            </a:r>
          </a:p>
          <a:p>
            <a:pPr>
              <a:spcBef>
                <a:spcPts val="0"/>
              </a:spcBef>
            </a:pPr>
            <a:endParaRPr lang="en-US" sz="1200" b="1" dirty="0">
              <a:solidFill>
                <a:schemeClr val="tx1"/>
              </a:solidFill>
              <a:latin typeface="Book Antiqua" pitchFamily="18" charset="0"/>
            </a:endParaRPr>
          </a:p>
          <a:p>
            <a:r>
              <a:rPr lang="en-US" sz="2800" b="1" dirty="0">
                <a:solidFill>
                  <a:schemeClr val="tx1"/>
                </a:solidFill>
                <a:latin typeface="Book Antiqua" pitchFamily="18" charset="0"/>
              </a:rPr>
              <a:t>Administrative Nutrition Managers</a:t>
            </a:r>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95700" y="4953000"/>
            <a:ext cx="1736598" cy="1736598"/>
          </a:xfrm>
          <a:prstGeom prst="rect">
            <a:avLst/>
          </a:prstGeom>
        </p:spPr>
      </p:pic>
    </p:spTree>
    <p:extLst>
      <p:ext uri="{BB962C8B-B14F-4D97-AF65-F5344CB8AC3E}">
        <p14:creationId xmlns:p14="http://schemas.microsoft.com/office/powerpoint/2010/main" val="1499255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WIC Eligibility</a:t>
            </a:r>
            <a:endParaRPr lang="en-US" dirty="0"/>
          </a:p>
        </p:txBody>
      </p:sp>
      <p:sp>
        <p:nvSpPr>
          <p:cNvPr id="3" name="Content Placeholder 2"/>
          <p:cNvSpPr>
            <a:spLocks noGrp="1"/>
          </p:cNvSpPr>
          <p:nvPr>
            <p:ph sz="half" idx="1"/>
          </p:nvPr>
        </p:nvSpPr>
        <p:spPr>
          <a:xfrm>
            <a:off x="5181600" y="2057400"/>
            <a:ext cx="3200400" cy="3657600"/>
          </a:xfrm>
        </p:spPr>
        <p:txBody>
          <a:bodyPr/>
          <a:lstStyle/>
          <a:p>
            <a:pPr>
              <a:buNone/>
            </a:pPr>
            <a:r>
              <a:rPr lang="en-US" dirty="0"/>
              <a:t>    To receive WIC benefits in Pennsylvania, you must be a resident in this state.</a:t>
            </a:r>
          </a:p>
        </p:txBody>
      </p:sp>
      <p:pic>
        <p:nvPicPr>
          <p:cNvPr id="1027" name="Picture 3"/>
          <p:cNvPicPr>
            <a:picLocks noChangeAspect="1" noChangeArrowheads="1"/>
          </p:cNvPicPr>
          <p:nvPr/>
        </p:nvPicPr>
        <p:blipFill>
          <a:blip r:embed="rId2" cstate="print"/>
          <a:srcRect/>
          <a:stretch>
            <a:fillRect/>
          </a:stretch>
        </p:blipFill>
        <p:spPr bwMode="auto">
          <a:xfrm>
            <a:off x="914400" y="2286000"/>
            <a:ext cx="3996165" cy="2362200"/>
          </a:xfrm>
          <a:prstGeom prst="rect">
            <a:avLst/>
          </a:prstGeom>
          <a:noFill/>
          <a:ln w="9525">
            <a:noFill/>
            <a:miter lim="800000"/>
            <a:headEnd/>
            <a:tailEnd/>
          </a:ln>
        </p:spPr>
      </p:pic>
    </p:spTree>
    <p:extLst>
      <p:ext uri="{BB962C8B-B14F-4D97-AF65-F5344CB8AC3E}">
        <p14:creationId xmlns:p14="http://schemas.microsoft.com/office/powerpoint/2010/main" val="2834653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WIC Eligibility</a:t>
            </a:r>
          </a:p>
        </p:txBody>
      </p:sp>
      <p:sp>
        <p:nvSpPr>
          <p:cNvPr id="4" name="Content Placeholder 3"/>
          <p:cNvSpPr>
            <a:spLocks noGrp="1"/>
          </p:cNvSpPr>
          <p:nvPr>
            <p:ph sz="half" idx="2"/>
          </p:nvPr>
        </p:nvSpPr>
        <p:spPr>
          <a:xfrm>
            <a:off x="4648200" y="1600200"/>
            <a:ext cx="4038600" cy="4953000"/>
          </a:xfrm>
        </p:spPr>
        <p:txBody>
          <a:bodyPr>
            <a:normAutofit fontScale="92500" lnSpcReduction="10000"/>
          </a:bodyPr>
          <a:lstStyle/>
          <a:p>
            <a:r>
              <a:rPr lang="en-US" dirty="0"/>
              <a:t>Must have a qualifying nutritional risk</a:t>
            </a:r>
          </a:p>
          <a:p>
            <a:r>
              <a:rPr lang="en-US" dirty="0"/>
              <a:t>WIC participants are assigned a nutritional risk, which is determined at the WIC certification appointment. </a:t>
            </a:r>
          </a:p>
          <a:p>
            <a:r>
              <a:rPr lang="en-US" b="1" dirty="0"/>
              <a:t> </a:t>
            </a:r>
            <a:r>
              <a:rPr lang="en-US" dirty="0"/>
              <a:t>A nutritional risk is any behavior associated with diet, growth, or medical diagnosis that might impact your nutritional status.</a:t>
            </a:r>
          </a:p>
        </p:txBody>
      </p:sp>
      <p:pic>
        <p:nvPicPr>
          <p:cNvPr id="2050" name="Picture 2"/>
          <p:cNvPicPr>
            <a:picLocks noChangeAspect="1" noChangeArrowheads="1"/>
          </p:cNvPicPr>
          <p:nvPr/>
        </p:nvPicPr>
        <p:blipFill>
          <a:blip r:embed="rId2" cstate="print">
            <a:clrChange>
              <a:clrFrom>
                <a:srgbClr val="EBFFFF"/>
              </a:clrFrom>
              <a:clrTo>
                <a:srgbClr val="EBFFFF">
                  <a:alpha val="0"/>
                </a:srgbClr>
              </a:clrTo>
            </a:clrChange>
            <a:extLst>
              <a:ext uri="{BEBA8EAE-BF5A-486C-A8C5-ECC9F3942E4B}">
                <a14:imgProps xmlns:a14="http://schemas.microsoft.com/office/drawing/2010/main">
                  <a14:imgLayer r:embed="rId3">
                    <a14:imgEffect>
                      <a14:colorTemperature colorTemp="4700"/>
                    </a14:imgEffect>
                  </a14:imgLayer>
                </a14:imgProps>
              </a:ext>
            </a:extLst>
          </a:blip>
          <a:srcRect/>
          <a:stretch>
            <a:fillRect/>
          </a:stretch>
        </p:blipFill>
        <p:spPr bwMode="auto">
          <a:xfrm>
            <a:off x="838200" y="2476500"/>
            <a:ext cx="3560582" cy="2667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WIC Eligibility</a:t>
            </a:r>
            <a:endParaRPr lang="en-US" dirty="0"/>
          </a:p>
        </p:txBody>
      </p:sp>
      <p:sp>
        <p:nvSpPr>
          <p:cNvPr id="3" name="Content Placeholder 2"/>
          <p:cNvSpPr>
            <a:spLocks noGrp="1"/>
          </p:cNvSpPr>
          <p:nvPr>
            <p:ph sz="half" idx="1"/>
          </p:nvPr>
        </p:nvSpPr>
        <p:spPr>
          <a:xfrm>
            <a:off x="2743200" y="2514600"/>
            <a:ext cx="4038600" cy="2743200"/>
          </a:xfrm>
        </p:spPr>
        <p:txBody>
          <a:bodyPr/>
          <a:lstStyle/>
          <a:p>
            <a:pPr>
              <a:buNone/>
            </a:pPr>
            <a:r>
              <a:rPr lang="en-US" dirty="0"/>
              <a:t>    Some examples of qualifying risks include anemia, underweight, overweight, premature baby, pregnancy complications.</a:t>
            </a:r>
          </a:p>
          <a:p>
            <a:endParaRPr lang="en-US" dirty="0"/>
          </a:p>
        </p:txBody>
      </p:sp>
      <p:pic>
        <p:nvPicPr>
          <p:cNvPr id="3076" name="Picture 4"/>
          <p:cNvPicPr>
            <a:picLocks noChangeAspect="1" noChangeArrowheads="1"/>
          </p:cNvPicPr>
          <p:nvPr/>
        </p:nvPicPr>
        <p:blipFill>
          <a:blip r:embed="rId2" cstate="print"/>
          <a:srcRect/>
          <a:stretch>
            <a:fillRect/>
          </a:stretch>
        </p:blipFill>
        <p:spPr bwMode="auto">
          <a:xfrm>
            <a:off x="6324600" y="1066800"/>
            <a:ext cx="2480212" cy="1867340"/>
          </a:xfrm>
          <a:prstGeom prst="rect">
            <a:avLst/>
          </a:prstGeom>
          <a:noFill/>
          <a:ln w="9525">
            <a:noFill/>
            <a:miter lim="800000"/>
            <a:headEnd/>
            <a:tailEnd/>
          </a:ln>
        </p:spPr>
      </p:pic>
      <p:pic>
        <p:nvPicPr>
          <p:cNvPr id="3077" name="Picture 5"/>
          <p:cNvPicPr>
            <a:picLocks noChangeAspect="1" noChangeArrowheads="1"/>
          </p:cNvPicPr>
          <p:nvPr/>
        </p:nvPicPr>
        <p:blipFill>
          <a:blip r:embed="rId3" cstate="print"/>
          <a:srcRect/>
          <a:stretch>
            <a:fillRect/>
          </a:stretch>
        </p:blipFill>
        <p:spPr bwMode="auto">
          <a:xfrm>
            <a:off x="228600" y="1066800"/>
            <a:ext cx="2667000" cy="1905000"/>
          </a:xfrm>
          <a:prstGeom prst="rect">
            <a:avLst/>
          </a:prstGeom>
          <a:noFill/>
          <a:ln w="9525">
            <a:noFill/>
            <a:miter lim="800000"/>
            <a:headEnd/>
            <a:tailEnd/>
          </a:ln>
        </p:spPr>
      </p:pic>
      <p:pic>
        <p:nvPicPr>
          <p:cNvPr id="3081" name="Picture 9"/>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6324600" y="4419600"/>
            <a:ext cx="2438400" cy="2438400"/>
          </a:xfrm>
          <a:prstGeom prst="rect">
            <a:avLst/>
          </a:prstGeom>
          <a:noFill/>
          <a:ln w="9525">
            <a:noFill/>
            <a:miter lim="800000"/>
            <a:headEnd/>
            <a:tailEnd/>
          </a:ln>
        </p:spPr>
      </p:pic>
      <p:pic>
        <p:nvPicPr>
          <p:cNvPr id="3082" name="Picture 10"/>
          <p:cNvPicPr>
            <a:picLocks noChangeAspect="1" noChangeArrowheads="1"/>
          </p:cNvPicPr>
          <p:nvPr/>
        </p:nvPicPr>
        <p:blipFill>
          <a:blip r:embed="rId5" cstate="print">
            <a:clrChange>
              <a:clrFrom>
                <a:srgbClr val="FFF9D6"/>
              </a:clrFrom>
              <a:clrTo>
                <a:srgbClr val="FFF9D6">
                  <a:alpha val="0"/>
                </a:srgbClr>
              </a:clrTo>
            </a:clrChange>
          </a:blip>
          <a:srcRect/>
          <a:stretch>
            <a:fillRect/>
          </a:stretch>
        </p:blipFill>
        <p:spPr bwMode="auto">
          <a:xfrm>
            <a:off x="457200" y="3962400"/>
            <a:ext cx="1905000" cy="267890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a:latin typeface="+mn-lt"/>
              </a:rPr>
              <a:t>WIC Nutrition Services</a:t>
            </a:r>
          </a:p>
        </p:txBody>
      </p:sp>
      <p:sp>
        <p:nvSpPr>
          <p:cNvPr id="3" name="Content Placeholder 2"/>
          <p:cNvSpPr>
            <a:spLocks noGrp="1"/>
          </p:cNvSpPr>
          <p:nvPr>
            <p:ph sz="half" idx="1"/>
          </p:nvPr>
        </p:nvSpPr>
        <p:spPr>
          <a:xfrm>
            <a:off x="609600" y="1828801"/>
            <a:ext cx="4114800" cy="4114800"/>
          </a:xfrm>
        </p:spPr>
        <p:txBody>
          <a:bodyPr>
            <a:normAutofit/>
          </a:bodyPr>
          <a:lstStyle/>
          <a:p>
            <a:pPr>
              <a:buNone/>
            </a:pPr>
            <a:r>
              <a:rPr lang="en-US" b="1" dirty="0"/>
              <a:t>    WIC monitors height, weight and blood iron to make sure infants and children grow and develop normally and pregnant women deliver healthy babies.  </a:t>
            </a:r>
          </a:p>
          <a:p>
            <a:endParaRPr lang="en-US" dirty="0"/>
          </a:p>
        </p:txBody>
      </p:sp>
      <p:pic>
        <p:nvPicPr>
          <p:cNvPr id="36866" name="Picture 2"/>
          <p:cNvPicPr>
            <a:picLocks noChangeAspect="1" noChangeArrowheads="1"/>
          </p:cNvPicPr>
          <p:nvPr/>
        </p:nvPicPr>
        <p:blipFill>
          <a:blip r:embed="rId2" cstate="print"/>
          <a:srcRect/>
          <a:stretch>
            <a:fillRect/>
          </a:stretch>
        </p:blipFill>
        <p:spPr bwMode="auto">
          <a:xfrm>
            <a:off x="5257800" y="1828800"/>
            <a:ext cx="3120081" cy="305135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WIC Nutrition Services</a:t>
            </a:r>
          </a:p>
        </p:txBody>
      </p:sp>
      <p:sp>
        <p:nvSpPr>
          <p:cNvPr id="4" name="Content Placeholder 3"/>
          <p:cNvSpPr>
            <a:spLocks noGrp="1"/>
          </p:cNvSpPr>
          <p:nvPr>
            <p:ph sz="half" idx="2"/>
          </p:nvPr>
        </p:nvSpPr>
        <p:spPr>
          <a:xfrm>
            <a:off x="3733800" y="1600200"/>
            <a:ext cx="5029200" cy="4754563"/>
          </a:xfrm>
        </p:spPr>
        <p:txBody>
          <a:bodyPr>
            <a:normAutofit/>
          </a:bodyPr>
          <a:lstStyle/>
          <a:p>
            <a:pPr>
              <a:buNone/>
            </a:pPr>
            <a:r>
              <a:rPr lang="en-US" b="1" dirty="0"/>
              <a:t>    Nutrition staff meets with each WIC participant individually to assess their diet, identify nutritional needs, provide individualized counseling to address those needs, and help the participant set a goal to improve their nutritional status.</a:t>
            </a:r>
          </a:p>
        </p:txBody>
      </p:sp>
      <p:pic>
        <p:nvPicPr>
          <p:cNvPr id="4097" name="Picture 1"/>
          <p:cNvPicPr>
            <a:picLocks noChangeAspect="1" noChangeArrowheads="1"/>
          </p:cNvPicPr>
          <p:nvPr/>
        </p:nvPicPr>
        <p:blipFill>
          <a:blip r:embed="rId2" cstate="print">
            <a:clrChange>
              <a:clrFrom>
                <a:srgbClr val="FBFFFC"/>
              </a:clrFrom>
              <a:clrTo>
                <a:srgbClr val="FBFFFC">
                  <a:alpha val="0"/>
                </a:srgbClr>
              </a:clrTo>
            </a:clrChange>
          </a:blip>
          <a:srcRect/>
          <a:stretch>
            <a:fillRect/>
          </a:stretch>
        </p:blipFill>
        <p:spPr bwMode="auto">
          <a:xfrm>
            <a:off x="685800" y="2286000"/>
            <a:ext cx="2725615" cy="2895600"/>
          </a:xfrm>
          <a:prstGeom prst="rect">
            <a:avLst/>
          </a:prstGeom>
          <a:noFill/>
          <a:ln w="9525">
            <a:noFill/>
            <a:miter lim="800000"/>
            <a:headEnd/>
            <a:tailEnd/>
          </a:ln>
        </p:spPr>
      </p:pic>
    </p:spTree>
    <p:extLst>
      <p:ext uri="{BB962C8B-B14F-4D97-AF65-F5344CB8AC3E}">
        <p14:creationId xmlns:p14="http://schemas.microsoft.com/office/powerpoint/2010/main" val="3478195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Breastfeeding Promotion and Support</a:t>
            </a:r>
            <a:endParaRPr lang="en-US" dirty="0"/>
          </a:p>
        </p:txBody>
      </p:sp>
      <p:sp>
        <p:nvSpPr>
          <p:cNvPr id="3" name="Content Placeholder 2"/>
          <p:cNvSpPr>
            <a:spLocks noGrp="1"/>
          </p:cNvSpPr>
          <p:nvPr>
            <p:ph sz="half" idx="1"/>
          </p:nvPr>
        </p:nvSpPr>
        <p:spPr>
          <a:xfrm>
            <a:off x="457200" y="1600201"/>
            <a:ext cx="7696200" cy="2743199"/>
          </a:xfrm>
        </p:spPr>
        <p:txBody>
          <a:bodyPr/>
          <a:lstStyle/>
          <a:p>
            <a:pPr>
              <a:buNone/>
            </a:pPr>
            <a:r>
              <a:rPr lang="en-US" b="1" dirty="0"/>
              <a:t>    WIC encourages and supports breastfeeding.  If a woman chooses not to breastfeed, then iron-fortified formula is provided as the best alternate source of essential nutrients for her infant.</a:t>
            </a:r>
          </a:p>
          <a:p>
            <a:endParaRPr lang="en-US" dirty="0"/>
          </a:p>
        </p:txBody>
      </p:sp>
      <p:pic>
        <p:nvPicPr>
          <p:cNvPr id="35842"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733800" y="3962400"/>
            <a:ext cx="2895600" cy="247472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Breastfeeding Promotion and Support</a:t>
            </a:r>
          </a:p>
        </p:txBody>
      </p:sp>
      <p:pic>
        <p:nvPicPr>
          <p:cNvPr id="6" name="Content Placeholder 5"/>
          <p:cNvPicPr>
            <a:picLocks noGrp="1" noChangeAspect="1"/>
          </p:cNvPicPr>
          <p:nvPr>
            <p:ph sz="half" idx="1"/>
          </p:nvPr>
        </p:nvPicPr>
        <p:blipFill>
          <a:blip r:embed="rId2" cstate="print">
            <a:clrChange>
              <a:clrFrom>
                <a:srgbClr val="2E2E30"/>
              </a:clrFrom>
              <a:clrTo>
                <a:srgbClr val="2E2E30">
                  <a:alpha val="0"/>
                </a:srgbClr>
              </a:clrTo>
            </a:clrChange>
            <a:extLst>
              <a:ext uri="{28A0092B-C50C-407E-A947-70E740481C1C}">
                <a14:useLocalDpi xmlns:a14="http://schemas.microsoft.com/office/drawing/2010/main" val="0"/>
              </a:ext>
            </a:extLst>
          </a:blip>
          <a:stretch>
            <a:fillRect/>
          </a:stretch>
        </p:blipFill>
        <p:spPr>
          <a:xfrm>
            <a:off x="1524000" y="4343400"/>
            <a:ext cx="2133600" cy="2133600"/>
          </a:xfrm>
        </p:spPr>
      </p:pic>
      <p:sp>
        <p:nvSpPr>
          <p:cNvPr id="9" name="Content Placeholder 8"/>
          <p:cNvSpPr>
            <a:spLocks noGrp="1"/>
          </p:cNvSpPr>
          <p:nvPr>
            <p:ph sz="half" idx="2"/>
          </p:nvPr>
        </p:nvSpPr>
        <p:spPr>
          <a:xfrm>
            <a:off x="3505200" y="1600200"/>
            <a:ext cx="5105400" cy="4876800"/>
          </a:xfrm>
        </p:spPr>
        <p:txBody>
          <a:bodyPr>
            <a:normAutofit lnSpcReduction="10000"/>
          </a:bodyPr>
          <a:lstStyle/>
          <a:p>
            <a:pPr lvl="1"/>
            <a:r>
              <a:rPr lang="en-US" sz="2600" b="1" dirty="0"/>
              <a:t>Fully breastfeeding mothers and infants receive the most WIC foods</a:t>
            </a:r>
          </a:p>
          <a:p>
            <a:pPr lvl="1"/>
            <a:r>
              <a:rPr lang="en-US" sz="2600" b="1" dirty="0"/>
              <a:t>WIC staff receive special training in breastfeeding support</a:t>
            </a:r>
          </a:p>
          <a:p>
            <a:pPr lvl="1"/>
            <a:r>
              <a:rPr lang="en-US" sz="2600" b="1" dirty="0"/>
              <a:t>If the participant is returning to work or school and not using any formula, she may be eligible to receive a free double-electric portable breast pump.</a:t>
            </a:r>
          </a:p>
          <a:p>
            <a:pPr lvl="1"/>
            <a:endParaRPr lang="en-US" dirty="0"/>
          </a:p>
        </p:txBody>
      </p:sp>
      <p:pic>
        <p:nvPicPr>
          <p:cNvPr id="10" name="Content Placeholder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3400" y="1676400"/>
            <a:ext cx="2362200" cy="2306929"/>
          </a:xfrm>
          <a:prstGeom prst="rect">
            <a:avLst/>
          </a:prstGeom>
        </p:spPr>
      </p:pic>
    </p:spTree>
    <p:extLst>
      <p:ext uri="{BB962C8B-B14F-4D97-AF65-F5344CB8AC3E}">
        <p14:creationId xmlns:p14="http://schemas.microsoft.com/office/powerpoint/2010/main" val="2175300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Breast pumps</a:t>
            </a:r>
          </a:p>
        </p:txBody>
      </p:sp>
      <p:sp>
        <p:nvSpPr>
          <p:cNvPr id="3" name="Content Placeholder 2"/>
          <p:cNvSpPr>
            <a:spLocks noGrp="1"/>
          </p:cNvSpPr>
          <p:nvPr>
            <p:ph sz="half" idx="1"/>
          </p:nvPr>
        </p:nvSpPr>
        <p:spPr/>
        <p:txBody>
          <a:bodyPr>
            <a:normAutofit fontScale="92500"/>
          </a:bodyPr>
          <a:lstStyle/>
          <a:p>
            <a:pPr algn="ctr">
              <a:buNone/>
            </a:pPr>
            <a:r>
              <a:rPr lang="en-US" b="1" u="sng" dirty="0"/>
              <a:t>Hospital grade- </a:t>
            </a:r>
            <a:r>
              <a:rPr lang="en-US" b="1" u="sng" dirty="0" err="1"/>
              <a:t>Medela</a:t>
            </a:r>
            <a:r>
              <a:rPr lang="en-US" b="1" u="sng" dirty="0"/>
              <a:t> and </a:t>
            </a:r>
            <a:r>
              <a:rPr lang="en-US" b="1" u="sng" dirty="0" err="1"/>
              <a:t>Ameda</a:t>
            </a:r>
            <a:endParaRPr lang="en-US" b="1" u="sng" dirty="0"/>
          </a:p>
          <a:p>
            <a:pPr algn="ctr"/>
            <a:r>
              <a:rPr lang="en-US" dirty="0"/>
              <a:t>For baby in the NICU and mom needs to transport milk to the hospital</a:t>
            </a:r>
          </a:p>
          <a:p>
            <a:pPr algn="ctr"/>
            <a:r>
              <a:rPr lang="en-US" dirty="0"/>
              <a:t>$25 deposit to borrow</a:t>
            </a:r>
          </a:p>
          <a:p>
            <a:pPr algn="ctr"/>
            <a:r>
              <a:rPr lang="en-US" dirty="0"/>
              <a:t>Deposit is returned when motor is returned</a:t>
            </a:r>
          </a:p>
          <a:p>
            <a:pPr algn="ctr"/>
            <a:r>
              <a:rPr lang="en-US" dirty="0"/>
              <a:t>Return motor to WIC when baby is discharge</a:t>
            </a:r>
          </a:p>
          <a:p>
            <a:pPr algn="ctr"/>
            <a:endParaRPr lang="en-US" dirty="0"/>
          </a:p>
        </p:txBody>
      </p:sp>
      <p:pic>
        <p:nvPicPr>
          <p:cNvPr id="5" name="Picture 2" descr="http://www.clipartlord.com/wp-content/uploads/2013/02/hospital.png"/>
          <p:cNvPicPr>
            <a:picLocks noChangeAspect="1" noChangeArrowheads="1"/>
          </p:cNvPicPr>
          <p:nvPr/>
        </p:nvPicPr>
        <p:blipFill>
          <a:blip r:embed="rId2" cstate="print"/>
          <a:srcRect/>
          <a:stretch>
            <a:fillRect/>
          </a:stretch>
        </p:blipFill>
        <p:spPr bwMode="auto">
          <a:xfrm>
            <a:off x="4572000" y="1828800"/>
            <a:ext cx="4038600" cy="367665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Breast pumps</a:t>
            </a:r>
            <a:endParaRPr lang="en-US" dirty="0"/>
          </a:p>
        </p:txBody>
      </p:sp>
      <p:sp>
        <p:nvSpPr>
          <p:cNvPr id="3" name="Content Placeholder 2"/>
          <p:cNvSpPr>
            <a:spLocks noGrp="1"/>
          </p:cNvSpPr>
          <p:nvPr>
            <p:ph sz="half" idx="1"/>
          </p:nvPr>
        </p:nvSpPr>
        <p:spPr>
          <a:xfrm>
            <a:off x="4495800" y="1524000"/>
            <a:ext cx="4191000" cy="4953000"/>
          </a:xfrm>
        </p:spPr>
        <p:txBody>
          <a:bodyPr>
            <a:normAutofit fontScale="85000" lnSpcReduction="10000"/>
          </a:bodyPr>
          <a:lstStyle/>
          <a:p>
            <a:pPr algn="ctr">
              <a:buNone/>
            </a:pPr>
            <a:r>
              <a:rPr lang="en-US" b="1" u="sng" dirty="0"/>
              <a:t>Double-electric pump- </a:t>
            </a:r>
            <a:r>
              <a:rPr lang="en-US" b="1" u="sng" dirty="0" err="1"/>
              <a:t>Medela</a:t>
            </a:r>
            <a:r>
              <a:rPr lang="en-US" b="1" u="sng" dirty="0"/>
              <a:t> and </a:t>
            </a:r>
            <a:r>
              <a:rPr lang="en-US" b="1" u="sng" dirty="0" err="1"/>
              <a:t>Ameda</a:t>
            </a:r>
            <a:endParaRPr lang="en-US" b="1" u="sng" dirty="0"/>
          </a:p>
          <a:p>
            <a:pPr algn="ctr"/>
            <a:r>
              <a:rPr lang="en-US" dirty="0"/>
              <a:t>For single-use</a:t>
            </a:r>
          </a:p>
          <a:p>
            <a:pPr algn="ctr"/>
            <a:r>
              <a:rPr lang="en-US" dirty="0"/>
              <a:t>Provided if returning to work or school and insurance does not cover</a:t>
            </a:r>
          </a:p>
          <a:p>
            <a:pPr algn="ctr"/>
            <a:r>
              <a:rPr lang="en-US" dirty="0"/>
              <a:t>Free</a:t>
            </a:r>
          </a:p>
          <a:p>
            <a:pPr algn="ctr"/>
            <a:r>
              <a:rPr lang="en-US" dirty="0"/>
              <a:t>Mom must commit to not to use formula for 3 months.</a:t>
            </a:r>
          </a:p>
          <a:p>
            <a:pPr algn="ctr"/>
            <a:r>
              <a:rPr lang="en-US" dirty="0"/>
              <a:t>No Rx is necessary for WIC to provide a breast pump.</a:t>
            </a:r>
          </a:p>
          <a:p>
            <a:pPr algn="ctr"/>
            <a:r>
              <a:rPr lang="en-US" dirty="0"/>
              <a:t>Mom keeps the breast pump </a:t>
            </a:r>
          </a:p>
          <a:p>
            <a:pPr algn="ctr"/>
            <a:endParaRPr lang="en-US" dirty="0"/>
          </a:p>
        </p:txBody>
      </p:sp>
      <p:pic>
        <p:nvPicPr>
          <p:cNvPr id="28674" name="Picture 2" descr="http://www.lawyersandsettlements.com/blog/wp-content/uploads/2010/02/breast-pump.jpg"/>
          <p:cNvPicPr>
            <a:picLocks noChangeAspect="1" noChangeArrowheads="1"/>
          </p:cNvPicPr>
          <p:nvPr/>
        </p:nvPicPr>
        <p:blipFill>
          <a:blip r:embed="rId2" cstate="print"/>
          <a:srcRect/>
          <a:stretch>
            <a:fillRect/>
          </a:stretch>
        </p:blipFill>
        <p:spPr bwMode="auto">
          <a:xfrm>
            <a:off x="685800" y="1752600"/>
            <a:ext cx="3352800" cy="4191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Referrals</a:t>
            </a:r>
          </a:p>
        </p:txBody>
      </p:sp>
      <p:sp>
        <p:nvSpPr>
          <p:cNvPr id="4" name="Content Placeholder 3"/>
          <p:cNvSpPr>
            <a:spLocks noGrp="1"/>
          </p:cNvSpPr>
          <p:nvPr>
            <p:ph sz="half" idx="2"/>
          </p:nvPr>
        </p:nvSpPr>
        <p:spPr>
          <a:xfrm>
            <a:off x="3733800" y="1524000"/>
            <a:ext cx="4953000" cy="4449763"/>
          </a:xfrm>
        </p:spPr>
        <p:txBody>
          <a:bodyPr>
            <a:normAutofit/>
          </a:bodyPr>
          <a:lstStyle/>
          <a:p>
            <a:pPr>
              <a:buNone/>
            </a:pPr>
            <a:br>
              <a:rPr lang="en-US" dirty="0"/>
            </a:br>
            <a:r>
              <a:rPr lang="en-US" sz="3200" dirty="0"/>
              <a:t>WIC provides referrals to health, social service, or community agencies that could help your family.</a:t>
            </a:r>
            <a:endParaRPr lang="en-US" dirty="0"/>
          </a:p>
          <a:p>
            <a:endParaRPr lang="en-US" dirty="0"/>
          </a:p>
        </p:txBody>
      </p:sp>
      <p:pic>
        <p:nvPicPr>
          <p:cNvPr id="38914" name="Picture 2"/>
          <p:cNvPicPr>
            <a:picLocks noChangeAspect="1" noChangeArrowheads="1"/>
          </p:cNvPicPr>
          <p:nvPr/>
        </p:nvPicPr>
        <p:blipFill>
          <a:blip r:embed="rId2" cstate="print"/>
          <a:srcRect/>
          <a:stretch>
            <a:fillRect/>
          </a:stretch>
        </p:blipFill>
        <p:spPr bwMode="auto">
          <a:xfrm>
            <a:off x="838200" y="2057400"/>
            <a:ext cx="2703839" cy="32004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p>
        </p:txBody>
      </p:sp>
      <p:sp>
        <p:nvSpPr>
          <p:cNvPr id="3" name="Content Placeholder 2"/>
          <p:cNvSpPr>
            <a:spLocks noGrp="1"/>
          </p:cNvSpPr>
          <p:nvPr>
            <p:ph idx="1"/>
          </p:nvPr>
        </p:nvSpPr>
        <p:spPr/>
        <p:txBody>
          <a:bodyPr/>
          <a:lstStyle/>
          <a:p>
            <a:r>
              <a:rPr lang="en-US" dirty="0"/>
              <a:t>The Special Supplemental Nutrition Program for Women, Infants and Children (WIC) is a public health nutrition program under the USDA providing nutrition education, nutritious foods, breastfeeding support, and healthcare referrals for income-eligible women who are pregnant or post-partum, infants, and children up to age 5.</a:t>
            </a:r>
          </a:p>
        </p:txBody>
      </p:sp>
      <p:pic>
        <p:nvPicPr>
          <p:cNvPr id="16386" name="Picture 2" descr="https://encrypted-tbn2.gstatic.com/images?q=tbn:ANd9GcRuFFl9QkO6VL0Pdu531vigtgjnQanBn_wysRp39QUfRPFOQMY_">
            <a:hlinkClick r:id="rId2"/>
          </p:cNvPr>
          <p:cNvPicPr>
            <a:picLocks noChangeAspect="1" noChangeArrowheads="1"/>
          </p:cNvPicPr>
          <p:nvPr/>
        </p:nvPicPr>
        <p:blipFill>
          <a:blip r:embed="rId3" cstate="print">
            <a:clrChange>
              <a:clrFrom>
                <a:srgbClr val="FFFFFF"/>
              </a:clrFrom>
              <a:clrTo>
                <a:srgbClr val="FFFFFF">
                  <a:alpha val="0"/>
                </a:srgbClr>
              </a:clrTo>
            </a:clrChange>
            <a:lum bright="70000" contrast="-70000"/>
          </a:blip>
          <a:srcRect/>
          <a:stretch>
            <a:fillRect/>
          </a:stretch>
        </p:blipFill>
        <p:spPr bwMode="auto">
          <a:xfrm>
            <a:off x="4114800" y="381000"/>
            <a:ext cx="2286000" cy="10668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Referrals</a:t>
            </a:r>
          </a:p>
        </p:txBody>
      </p:sp>
      <p:sp>
        <p:nvSpPr>
          <p:cNvPr id="3" name="Content Placeholder 2"/>
          <p:cNvSpPr>
            <a:spLocks noGrp="1"/>
          </p:cNvSpPr>
          <p:nvPr>
            <p:ph sz="half" idx="1"/>
          </p:nvPr>
        </p:nvSpPr>
        <p:spPr>
          <a:xfrm>
            <a:off x="457200" y="1600200"/>
            <a:ext cx="5029200" cy="4525963"/>
          </a:xfrm>
        </p:spPr>
        <p:txBody>
          <a:bodyPr>
            <a:normAutofit/>
          </a:bodyPr>
          <a:lstStyle/>
          <a:p>
            <a:r>
              <a:rPr lang="en-US" b="1" dirty="0"/>
              <a:t>Referrals to:</a:t>
            </a:r>
          </a:p>
          <a:p>
            <a:pPr lvl="1"/>
            <a:r>
              <a:rPr lang="en-US" b="1" dirty="0"/>
              <a:t>Immunization Programs</a:t>
            </a:r>
          </a:p>
          <a:p>
            <a:pPr lvl="1"/>
            <a:r>
              <a:rPr lang="en-US" b="1" dirty="0"/>
              <a:t>Child Care Programs</a:t>
            </a:r>
          </a:p>
          <a:p>
            <a:pPr lvl="1"/>
            <a:r>
              <a:rPr lang="en-US" b="1" dirty="0"/>
              <a:t>Dental Programs</a:t>
            </a:r>
          </a:p>
          <a:p>
            <a:pPr lvl="1"/>
            <a:r>
              <a:rPr lang="en-US" b="1" dirty="0"/>
              <a:t>Breastfeeding Support Groups</a:t>
            </a:r>
          </a:p>
          <a:p>
            <a:pPr lvl="1"/>
            <a:r>
              <a:rPr lang="en-US" b="1" dirty="0"/>
              <a:t>Family Planning </a:t>
            </a:r>
          </a:p>
          <a:p>
            <a:pPr lvl="1"/>
            <a:r>
              <a:rPr lang="en-US" b="1" dirty="0"/>
              <a:t>Infant Giveaway Programs</a:t>
            </a:r>
          </a:p>
          <a:p>
            <a:pPr lvl="1"/>
            <a:r>
              <a:rPr lang="en-US" b="1" dirty="0"/>
              <a:t>Behavior Change Programs (Smoking Cessation, etc.)</a:t>
            </a:r>
          </a:p>
          <a:p>
            <a:pPr lvl="1"/>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774192" y="4876800"/>
            <a:ext cx="1828800" cy="1803006"/>
          </a:xfrm>
        </p:spPr>
      </p:pic>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34200" y="1219200"/>
            <a:ext cx="1668792" cy="1568664"/>
          </a:xfrm>
          <a:prstGeom prst="rect">
            <a:avLst/>
          </a:prstGeom>
        </p:spPr>
      </p:pic>
      <p:pic>
        <p:nvPicPr>
          <p:cNvPr id="8" name="Picture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18218" y="3076575"/>
            <a:ext cx="1306457" cy="1730280"/>
          </a:xfrm>
          <a:prstGeom prst="rect">
            <a:avLst/>
          </a:prstGeom>
        </p:spPr>
      </p:pic>
    </p:spTree>
    <p:extLst>
      <p:ext uri="{BB962C8B-B14F-4D97-AF65-F5344CB8AC3E}">
        <p14:creationId xmlns:p14="http://schemas.microsoft.com/office/powerpoint/2010/main" val="48831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latin typeface="+mn-lt"/>
              </a:rPr>
              <a:t>N.O.R.T.H., Inc. </a:t>
            </a:r>
            <a:endParaRPr lang="en-US" dirty="0">
              <a:latin typeface="+mn-lt"/>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447800"/>
            <a:ext cx="4038600" cy="5116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105400" y="1828800"/>
            <a:ext cx="3581400" cy="3046988"/>
          </a:xfrm>
          <a:prstGeom prst="rect">
            <a:avLst/>
          </a:prstGeom>
          <a:noFill/>
        </p:spPr>
        <p:txBody>
          <a:bodyPr wrap="square" rtlCol="0">
            <a:spAutoFit/>
          </a:bodyPr>
          <a:lstStyle/>
          <a:p>
            <a:r>
              <a:rPr lang="en-US" sz="3200" b="1" dirty="0"/>
              <a:t>Medical Providers can complete a “Risk Criteria Form” for WIC participants to bring to their WIC appointment</a:t>
            </a:r>
          </a:p>
        </p:txBody>
      </p:sp>
    </p:spTree>
    <p:extLst>
      <p:ext uri="{BB962C8B-B14F-4D97-AF65-F5344CB8AC3E}">
        <p14:creationId xmlns:p14="http://schemas.microsoft.com/office/powerpoint/2010/main" val="92788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WIC Monthly Food Prescription</a:t>
            </a:r>
          </a:p>
        </p:txBody>
      </p:sp>
      <p:sp>
        <p:nvSpPr>
          <p:cNvPr id="3" name="Content Placeholder 2"/>
          <p:cNvSpPr>
            <a:spLocks noGrp="1"/>
          </p:cNvSpPr>
          <p:nvPr>
            <p:ph sz="half" idx="1"/>
          </p:nvPr>
        </p:nvSpPr>
        <p:spPr>
          <a:xfrm>
            <a:off x="457200" y="1600200"/>
            <a:ext cx="3429000" cy="4876800"/>
          </a:xfrm>
        </p:spPr>
        <p:txBody>
          <a:bodyPr>
            <a:normAutofit/>
          </a:bodyPr>
          <a:lstStyle/>
          <a:p>
            <a:r>
              <a:rPr lang="en-US" dirty="0"/>
              <a:t>WIC provides a monthly prescription of nutritious foods tailored to supplement the dietary needs of participants to ensure good health, growth and development.</a:t>
            </a:r>
          </a:p>
          <a:p>
            <a:pPr>
              <a:buNone/>
            </a:pPr>
            <a:endParaRPr lang="en-US" dirty="0"/>
          </a:p>
        </p:txBody>
      </p:sp>
      <p:pic>
        <p:nvPicPr>
          <p:cNvPr id="10245" name="Picture 5"/>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4495800" y="1676400"/>
            <a:ext cx="3834550" cy="43434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WIC Nutrition Services</a:t>
            </a:r>
            <a:endParaRPr lang="en-US" dirty="0"/>
          </a:p>
        </p:txBody>
      </p:sp>
      <p:sp>
        <p:nvSpPr>
          <p:cNvPr id="3" name="Content Placeholder 2"/>
          <p:cNvSpPr>
            <a:spLocks noGrp="1"/>
          </p:cNvSpPr>
          <p:nvPr>
            <p:ph sz="half" idx="1"/>
          </p:nvPr>
        </p:nvSpPr>
        <p:spPr>
          <a:xfrm>
            <a:off x="685800" y="1524000"/>
            <a:ext cx="7848600" cy="2209799"/>
          </a:xfrm>
        </p:spPr>
        <p:txBody>
          <a:bodyPr/>
          <a:lstStyle/>
          <a:p>
            <a:pPr>
              <a:buNone/>
            </a:pPr>
            <a:r>
              <a:rPr lang="en-US" b="1" dirty="0"/>
              <a:t>    The foods are specifically chosen to provide nutrients that have been scientifically shown to be lacking or needed in extra amounts in the diets of the WIC population.</a:t>
            </a:r>
          </a:p>
          <a:p>
            <a:endParaRPr lang="en-US" dirty="0"/>
          </a:p>
        </p:txBody>
      </p:sp>
      <p:pic>
        <p:nvPicPr>
          <p:cNvPr id="37890"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514600" y="3657600"/>
            <a:ext cx="4114800" cy="2564506"/>
          </a:xfrm>
          <a:prstGeom prst="rect">
            <a:avLst/>
          </a:prstGeom>
          <a:noFill/>
          <a:ln w="9525">
            <a:noFill/>
            <a:miter lim="800000"/>
            <a:headEnd/>
            <a:tailEnd/>
          </a:ln>
        </p:spPr>
      </p:pic>
    </p:spTree>
    <p:extLst>
      <p:ext uri="{BB962C8B-B14F-4D97-AF65-F5344CB8AC3E}">
        <p14:creationId xmlns:p14="http://schemas.microsoft.com/office/powerpoint/2010/main" val="2599436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WIC Monthly Food Prescription</a:t>
            </a:r>
          </a:p>
        </p:txBody>
      </p:sp>
      <p:sp>
        <p:nvSpPr>
          <p:cNvPr id="3" name="Content Placeholder 2"/>
          <p:cNvSpPr>
            <a:spLocks noGrp="1"/>
          </p:cNvSpPr>
          <p:nvPr>
            <p:ph sz="half" idx="1"/>
          </p:nvPr>
        </p:nvSpPr>
        <p:spPr>
          <a:xfrm>
            <a:off x="457200" y="1295400"/>
            <a:ext cx="4114800" cy="2895600"/>
          </a:xfrm>
        </p:spPr>
        <p:txBody>
          <a:bodyPr>
            <a:normAutofit fontScale="92500" lnSpcReduction="20000"/>
          </a:bodyPr>
          <a:lstStyle/>
          <a:p>
            <a:r>
              <a:rPr lang="en-US" dirty="0"/>
              <a:t>The foods are specifically chosen to provide consistency with the Dietary Guidelines for Americans and established dietary recommendations for infants and children under 2 years of age. </a:t>
            </a:r>
          </a:p>
          <a:p>
            <a:endParaRPr lang="en-US" dirty="0"/>
          </a:p>
        </p:txBody>
      </p:sp>
      <p:sp>
        <p:nvSpPr>
          <p:cNvPr id="4" name="Content Placeholder 3"/>
          <p:cNvSpPr>
            <a:spLocks noGrp="1"/>
          </p:cNvSpPr>
          <p:nvPr>
            <p:ph sz="half" idx="2"/>
          </p:nvPr>
        </p:nvSpPr>
        <p:spPr>
          <a:xfrm>
            <a:off x="4724400" y="3810000"/>
            <a:ext cx="4038600" cy="3048000"/>
          </a:xfrm>
        </p:spPr>
        <p:txBody>
          <a:bodyPr>
            <a:normAutofit fontScale="92500" lnSpcReduction="20000"/>
          </a:bodyPr>
          <a:lstStyle/>
          <a:p>
            <a:r>
              <a:rPr lang="en-US" dirty="0"/>
              <a:t>The selected foods also reinforce WIC nutrition education messages, address emerging public health nutrition-related issues, and provide wide appeal to the diverse WIC population.</a:t>
            </a:r>
          </a:p>
          <a:p>
            <a:endParaRPr lang="en-US" dirty="0"/>
          </a:p>
        </p:txBody>
      </p:sp>
      <p:pic>
        <p:nvPicPr>
          <p:cNvPr id="30722" name="Picture 2" descr="https://encrypted-tbn2.gstatic.com/images?q=tbn:ANd9GcRlv0V37x4UaxvT_O3bUtAsAYMmChE-toVNieg6HXf4MJFtF3bXsg">
            <a:hlinkClick r:id="rId2"/>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19200" y="3962400"/>
            <a:ext cx="2209800" cy="2639311"/>
          </a:xfrm>
          <a:prstGeom prst="rect">
            <a:avLst/>
          </a:prstGeom>
          <a:noFill/>
        </p:spPr>
      </p:pic>
      <p:pic>
        <p:nvPicPr>
          <p:cNvPr id="30725" name="Picture 5"/>
          <p:cNvPicPr>
            <a:picLocks noChangeAspect="1" noChangeArrowheads="1"/>
          </p:cNvPicPr>
          <p:nvPr/>
        </p:nvPicPr>
        <p:blipFill>
          <a:blip r:embed="rId4" cstate="print"/>
          <a:srcRect/>
          <a:stretch>
            <a:fillRect/>
          </a:stretch>
        </p:blipFill>
        <p:spPr bwMode="auto">
          <a:xfrm>
            <a:off x="4876800" y="1524000"/>
            <a:ext cx="3352800" cy="187756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Pennsylvania WIC Food List</a:t>
            </a:r>
            <a:endParaRPr lang="en-US" b="1" dirty="0">
              <a:latin typeface="Book Antiqua" pitchFamily="18" charset="0"/>
            </a:endParaRPr>
          </a:p>
        </p:txBody>
      </p:sp>
      <p:sp>
        <p:nvSpPr>
          <p:cNvPr id="4" name="Content Placeholder 3"/>
          <p:cNvSpPr>
            <a:spLocks noGrp="1"/>
          </p:cNvSpPr>
          <p:nvPr>
            <p:ph sz="half" idx="2"/>
          </p:nvPr>
        </p:nvSpPr>
        <p:spPr>
          <a:xfrm>
            <a:off x="4114800" y="1600200"/>
            <a:ext cx="4572000" cy="4525963"/>
          </a:xfrm>
        </p:spPr>
        <p:txBody>
          <a:bodyPr>
            <a:normAutofit fontScale="92500" lnSpcReduction="20000"/>
          </a:bodyPr>
          <a:lstStyle/>
          <a:p>
            <a:r>
              <a:rPr lang="en-US" sz="2600" b="1" dirty="0"/>
              <a:t>Supplemental Foods:</a:t>
            </a:r>
          </a:p>
          <a:p>
            <a:pPr lvl="1"/>
            <a:r>
              <a:rPr lang="en-US" sz="2600" dirty="0"/>
              <a:t>WIC Vouchers are used for Foods listed in the PA WIC Food List</a:t>
            </a:r>
          </a:p>
          <a:p>
            <a:pPr lvl="1"/>
            <a:r>
              <a:rPr lang="en-US" sz="2600" dirty="0"/>
              <a:t>Vouchers must be used at a WIC Approved Store</a:t>
            </a:r>
          </a:p>
          <a:p>
            <a:pPr lvl="1"/>
            <a:r>
              <a:rPr lang="en-US" sz="2600" dirty="0"/>
              <a:t>Participants Must Show their WIC ID Card when Cashing their Vouchers </a:t>
            </a:r>
          </a:p>
          <a:p>
            <a:pPr lvl="1"/>
            <a:r>
              <a:rPr lang="en-US" sz="2600" dirty="0"/>
              <a:t>Each participant is given a WIC approved Food List and training on how to use their WIC vouchers</a:t>
            </a:r>
          </a:p>
          <a:p>
            <a:pPr lvl="1"/>
            <a:endParaRPr lang="en-US" b="1" dirty="0">
              <a:solidFill>
                <a:schemeClr val="accent6">
                  <a:lumMod val="60000"/>
                  <a:lumOff val="40000"/>
                </a:schemeClr>
              </a:solidFill>
              <a:latin typeface="Book Antiqua" pitchFamily="18" charset="0"/>
            </a:endParaRPr>
          </a:p>
        </p:txBody>
      </p:sp>
      <p:pic>
        <p:nvPicPr>
          <p:cNvPr id="5" name="Content Placeholder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p:blipFill>
        <p:spPr bwMode="auto">
          <a:xfrm>
            <a:off x="838201" y="2014294"/>
            <a:ext cx="2701238" cy="354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1649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WIC Check</a:t>
            </a:r>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rot="16200000">
            <a:off x="1775069" y="-914400"/>
            <a:ext cx="5593861" cy="8686800"/>
          </a:xfrm>
          <a:prstGeom prst="rect">
            <a:avLst/>
          </a:prstGeom>
          <a:noFill/>
          <a:ln>
            <a:solidFill>
              <a:srgbClr val="758085"/>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218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Foods Available on WIC Vouchers</a:t>
            </a:r>
          </a:p>
        </p:txBody>
      </p:sp>
      <p:sp>
        <p:nvSpPr>
          <p:cNvPr id="9" name="Content Placeholder 3"/>
          <p:cNvSpPr>
            <a:spLocks noGrp="1"/>
          </p:cNvSpPr>
          <p:nvPr>
            <p:ph sz="half" idx="2"/>
          </p:nvPr>
        </p:nvSpPr>
        <p:spPr>
          <a:xfrm>
            <a:off x="4648200" y="1600200"/>
            <a:ext cx="4038600" cy="4525963"/>
          </a:xfrm>
        </p:spPr>
        <p:txBody>
          <a:bodyPr>
            <a:normAutofit lnSpcReduction="10000"/>
          </a:bodyPr>
          <a:lstStyle/>
          <a:p>
            <a:pPr algn="ctr">
              <a:buNone/>
            </a:pPr>
            <a:r>
              <a:rPr lang="en-US" sz="3200" b="1" u="sng" dirty="0"/>
              <a:t>Children from 12-23 months</a:t>
            </a:r>
          </a:p>
          <a:p>
            <a:pPr algn="ctr">
              <a:buFont typeface="Wingdings" pitchFamily="2" charset="2"/>
              <a:buChar char="§"/>
            </a:pPr>
            <a:r>
              <a:rPr lang="en-US" dirty="0"/>
              <a:t> Whole milk</a:t>
            </a:r>
          </a:p>
          <a:p>
            <a:pPr algn="ctr">
              <a:buFont typeface="Wingdings" pitchFamily="2" charset="2"/>
              <a:buChar char="§"/>
            </a:pPr>
            <a:r>
              <a:rPr lang="en-US" dirty="0"/>
              <a:t> Beans</a:t>
            </a:r>
          </a:p>
          <a:p>
            <a:pPr algn="ctr">
              <a:buFont typeface="Wingdings" pitchFamily="2" charset="2"/>
              <a:buChar char="§"/>
            </a:pPr>
            <a:r>
              <a:rPr lang="en-US" dirty="0"/>
              <a:t> Cereals</a:t>
            </a:r>
          </a:p>
          <a:p>
            <a:pPr algn="ctr">
              <a:buFont typeface="Wingdings" pitchFamily="2" charset="2"/>
              <a:buChar char="§"/>
            </a:pPr>
            <a:r>
              <a:rPr lang="en-US" dirty="0"/>
              <a:t> Eggs </a:t>
            </a:r>
          </a:p>
          <a:p>
            <a:pPr algn="ctr">
              <a:buFont typeface="Wingdings" pitchFamily="2" charset="2"/>
              <a:buChar char="§"/>
            </a:pPr>
            <a:r>
              <a:rPr lang="en-US" dirty="0"/>
              <a:t> Whole Grains</a:t>
            </a:r>
          </a:p>
          <a:p>
            <a:pPr algn="ctr">
              <a:buFont typeface="Wingdings" pitchFamily="2" charset="2"/>
              <a:buChar char="§"/>
            </a:pPr>
            <a:r>
              <a:rPr lang="en-US" dirty="0"/>
              <a:t> Juice</a:t>
            </a:r>
          </a:p>
          <a:p>
            <a:pPr algn="ctr">
              <a:buFont typeface="Wingdings" pitchFamily="2" charset="2"/>
              <a:buChar char="§"/>
            </a:pPr>
            <a:r>
              <a:rPr lang="en-US" dirty="0"/>
              <a:t> Fruits and Vegetables</a:t>
            </a:r>
          </a:p>
          <a:p>
            <a:endParaRPr lang="en-US" dirty="0"/>
          </a:p>
        </p:txBody>
      </p:sp>
      <p:sp>
        <p:nvSpPr>
          <p:cNvPr id="11" name="Content Placeholder 5"/>
          <p:cNvSpPr>
            <a:spLocks noGrp="1"/>
          </p:cNvSpPr>
          <p:nvPr>
            <p:ph sz="half" idx="1"/>
          </p:nvPr>
        </p:nvSpPr>
        <p:spPr/>
        <p:txBody>
          <a:bodyPr/>
          <a:lstStyle/>
          <a:p>
            <a:pPr algn="ctr">
              <a:buNone/>
            </a:pPr>
            <a:r>
              <a:rPr lang="en-US" sz="3200" b="1" u="sng" dirty="0"/>
              <a:t>Infants</a:t>
            </a:r>
          </a:p>
          <a:p>
            <a:pPr algn="ctr">
              <a:buFont typeface="Wingdings" pitchFamily="2" charset="2"/>
              <a:buChar char="§"/>
            </a:pPr>
            <a:r>
              <a:rPr lang="en-US" dirty="0"/>
              <a:t>Formula (if not breastfed)</a:t>
            </a:r>
          </a:p>
          <a:p>
            <a:pPr algn="ctr">
              <a:buFont typeface="Wingdings" pitchFamily="2" charset="2"/>
              <a:buChar char="§"/>
            </a:pPr>
            <a:r>
              <a:rPr lang="en-US" dirty="0"/>
              <a:t>Infant cereal</a:t>
            </a:r>
          </a:p>
          <a:p>
            <a:pPr algn="ctr">
              <a:buFont typeface="Wingdings" pitchFamily="2" charset="2"/>
              <a:buChar char="§"/>
            </a:pPr>
            <a:r>
              <a:rPr lang="en-US" dirty="0"/>
              <a:t>Infant Fruits and Vegetables</a:t>
            </a:r>
          </a:p>
          <a:p>
            <a:pPr algn="ctr">
              <a:buFont typeface="Wingdings" pitchFamily="2" charset="2"/>
              <a:buChar char="§"/>
            </a:pPr>
            <a:r>
              <a:rPr lang="en-US" dirty="0"/>
              <a:t>Infant Meats (if  breastfed)</a:t>
            </a:r>
          </a:p>
          <a:p>
            <a:endParaRPr lang="en-US" dirty="0"/>
          </a:p>
        </p:txBody>
      </p:sp>
    </p:spTree>
    <p:extLst>
      <p:ext uri="{BB962C8B-B14F-4D97-AF65-F5344CB8AC3E}">
        <p14:creationId xmlns:p14="http://schemas.microsoft.com/office/powerpoint/2010/main" val="967063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Foods Available on WIC Vouchers</a:t>
            </a:r>
          </a:p>
        </p:txBody>
      </p:sp>
      <p:sp>
        <p:nvSpPr>
          <p:cNvPr id="5" name="Content Placeholder 3"/>
          <p:cNvSpPr>
            <a:spLocks noGrp="1"/>
          </p:cNvSpPr>
          <p:nvPr>
            <p:ph sz="half" idx="1"/>
          </p:nvPr>
        </p:nvSpPr>
        <p:spPr/>
        <p:txBody>
          <a:bodyPr>
            <a:normAutofit fontScale="92500" lnSpcReduction="10000"/>
          </a:bodyPr>
          <a:lstStyle/>
          <a:p>
            <a:pPr algn="ctr">
              <a:buNone/>
            </a:pPr>
            <a:r>
              <a:rPr lang="en-US" sz="3500" b="1" u="sng" dirty="0"/>
              <a:t>Children 2-5 years</a:t>
            </a:r>
            <a:endParaRPr lang="en-US" sz="3000" b="1" u="sng" dirty="0"/>
          </a:p>
          <a:p>
            <a:pPr lvl="1" algn="ctr">
              <a:buFont typeface="Wingdings" pitchFamily="2" charset="2"/>
              <a:buChar char="§"/>
            </a:pPr>
            <a:r>
              <a:rPr lang="en-US" sz="3000" dirty="0"/>
              <a:t>Low fat milk</a:t>
            </a:r>
          </a:p>
          <a:p>
            <a:pPr lvl="1" algn="ctr">
              <a:buFont typeface="Wingdings" pitchFamily="2" charset="2"/>
              <a:buChar char="§"/>
            </a:pPr>
            <a:r>
              <a:rPr lang="en-US" sz="3000" dirty="0"/>
              <a:t>Beans or Peanut butter</a:t>
            </a:r>
          </a:p>
          <a:p>
            <a:pPr lvl="1" algn="ctr">
              <a:buFont typeface="Wingdings" pitchFamily="2" charset="2"/>
              <a:buChar char="§"/>
            </a:pPr>
            <a:r>
              <a:rPr lang="en-US" sz="3000" dirty="0"/>
              <a:t>Cereal</a:t>
            </a:r>
          </a:p>
          <a:p>
            <a:pPr lvl="1" algn="ctr">
              <a:buFont typeface="Wingdings" pitchFamily="2" charset="2"/>
              <a:buChar char="§"/>
            </a:pPr>
            <a:r>
              <a:rPr lang="en-US" sz="3000" dirty="0"/>
              <a:t>Eggs</a:t>
            </a:r>
          </a:p>
          <a:p>
            <a:pPr lvl="1" algn="ctr">
              <a:buFont typeface="Wingdings" pitchFamily="2" charset="2"/>
              <a:buChar char="§"/>
            </a:pPr>
            <a:r>
              <a:rPr lang="en-US" sz="3000" dirty="0"/>
              <a:t>Whole Grains</a:t>
            </a:r>
          </a:p>
          <a:p>
            <a:pPr lvl="1" algn="ctr">
              <a:buFont typeface="Wingdings" pitchFamily="2" charset="2"/>
              <a:buChar char="§"/>
            </a:pPr>
            <a:r>
              <a:rPr lang="en-US" sz="3000" dirty="0"/>
              <a:t>Juice</a:t>
            </a:r>
          </a:p>
          <a:p>
            <a:pPr lvl="1" algn="ctr">
              <a:buFont typeface="Wingdings" pitchFamily="2" charset="2"/>
              <a:buChar char="§"/>
            </a:pPr>
            <a:r>
              <a:rPr lang="en-US" sz="3000" dirty="0"/>
              <a:t>Fruits and Vegetables</a:t>
            </a:r>
          </a:p>
          <a:p>
            <a:endParaRPr lang="en-US" dirty="0"/>
          </a:p>
        </p:txBody>
      </p:sp>
      <p:sp>
        <p:nvSpPr>
          <p:cNvPr id="7" name="Content Placeholder 6"/>
          <p:cNvSpPr>
            <a:spLocks noGrp="1"/>
          </p:cNvSpPr>
          <p:nvPr>
            <p:ph sz="half" idx="2"/>
          </p:nvPr>
        </p:nvSpPr>
        <p:spPr/>
        <p:txBody>
          <a:bodyPr/>
          <a:lstStyle/>
          <a:p>
            <a:endParaRPr lang="en-US" dirty="0"/>
          </a:p>
        </p:txBody>
      </p:sp>
      <p:pic>
        <p:nvPicPr>
          <p:cNvPr id="1026" name="Picture 2" descr="http://images.clipartpanda.com/kid-clip-art-ElementaryKids.gif"/>
          <p:cNvPicPr>
            <a:picLocks noChangeAspect="1" noChangeArrowheads="1"/>
          </p:cNvPicPr>
          <p:nvPr/>
        </p:nvPicPr>
        <p:blipFill>
          <a:blip r:embed="rId2" cstate="print"/>
          <a:srcRect/>
          <a:stretch>
            <a:fillRect/>
          </a:stretch>
        </p:blipFill>
        <p:spPr bwMode="auto">
          <a:xfrm>
            <a:off x="5029200" y="1828800"/>
            <a:ext cx="3454644" cy="35052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Foods Available on WIC Vouchers</a:t>
            </a:r>
          </a:p>
        </p:txBody>
      </p:sp>
      <p:sp>
        <p:nvSpPr>
          <p:cNvPr id="5" name="Content Placeholder 3"/>
          <p:cNvSpPr>
            <a:spLocks noGrp="1"/>
          </p:cNvSpPr>
          <p:nvPr>
            <p:ph sz="half" idx="1"/>
          </p:nvPr>
        </p:nvSpPr>
        <p:spPr>
          <a:xfrm>
            <a:off x="457200" y="1676400"/>
            <a:ext cx="4038600" cy="4525963"/>
          </a:xfrm>
        </p:spPr>
        <p:txBody>
          <a:bodyPr>
            <a:normAutofit/>
          </a:bodyPr>
          <a:lstStyle/>
          <a:p>
            <a:pPr algn="ctr">
              <a:buNone/>
            </a:pPr>
            <a:r>
              <a:rPr lang="en-US" sz="2400" b="1" dirty="0"/>
              <a:t>	</a:t>
            </a:r>
            <a:r>
              <a:rPr lang="en-US" sz="3200" b="1" u="sng" dirty="0"/>
              <a:t>Pregnant Women</a:t>
            </a:r>
          </a:p>
          <a:p>
            <a:pPr lvl="1" algn="ctr">
              <a:buFont typeface="Wingdings" pitchFamily="2" charset="2"/>
              <a:buChar char="§"/>
            </a:pPr>
            <a:r>
              <a:rPr lang="en-US" dirty="0"/>
              <a:t>Low fat milk</a:t>
            </a:r>
          </a:p>
          <a:p>
            <a:pPr lvl="1" algn="ctr">
              <a:buFont typeface="Wingdings" pitchFamily="2" charset="2"/>
              <a:buChar char="§"/>
            </a:pPr>
            <a:r>
              <a:rPr lang="en-US" dirty="0"/>
              <a:t>Beans </a:t>
            </a:r>
          </a:p>
          <a:p>
            <a:pPr lvl="1" algn="ctr">
              <a:buFont typeface="Wingdings" pitchFamily="2" charset="2"/>
              <a:buChar char="§"/>
            </a:pPr>
            <a:r>
              <a:rPr lang="en-US" dirty="0"/>
              <a:t>Peanut butter</a:t>
            </a:r>
          </a:p>
          <a:p>
            <a:pPr lvl="1" algn="ctr">
              <a:buFont typeface="Wingdings" pitchFamily="2" charset="2"/>
              <a:buChar char="§"/>
            </a:pPr>
            <a:r>
              <a:rPr lang="en-US" dirty="0"/>
              <a:t>Cereal</a:t>
            </a:r>
          </a:p>
          <a:p>
            <a:pPr lvl="1" algn="ctr">
              <a:buFont typeface="Wingdings" pitchFamily="2" charset="2"/>
              <a:buChar char="§"/>
            </a:pPr>
            <a:r>
              <a:rPr lang="en-US" dirty="0"/>
              <a:t>Eggs</a:t>
            </a:r>
          </a:p>
          <a:p>
            <a:pPr lvl="1" algn="ctr">
              <a:buFont typeface="Wingdings" pitchFamily="2" charset="2"/>
              <a:buChar char="§"/>
            </a:pPr>
            <a:r>
              <a:rPr lang="en-US" dirty="0"/>
              <a:t>Whole Grains</a:t>
            </a:r>
          </a:p>
          <a:p>
            <a:pPr lvl="1" algn="ctr">
              <a:buFont typeface="Wingdings" pitchFamily="2" charset="2"/>
              <a:buChar char="§"/>
            </a:pPr>
            <a:r>
              <a:rPr lang="en-US" dirty="0"/>
              <a:t>Juice</a:t>
            </a:r>
          </a:p>
          <a:p>
            <a:pPr lvl="1" algn="ctr">
              <a:buFont typeface="Wingdings" pitchFamily="2" charset="2"/>
              <a:buChar char="§"/>
            </a:pPr>
            <a:r>
              <a:rPr lang="en-US" dirty="0"/>
              <a:t>Fruits and Vegetables</a:t>
            </a:r>
          </a:p>
          <a:p>
            <a:pPr lvl="1"/>
            <a:endParaRPr lang="en-US" dirty="0"/>
          </a:p>
        </p:txBody>
      </p:sp>
      <p:sp>
        <p:nvSpPr>
          <p:cNvPr id="6" name="Rectangle 5"/>
          <p:cNvSpPr/>
          <p:nvPr/>
        </p:nvSpPr>
        <p:spPr>
          <a:xfrm>
            <a:off x="4191000" y="1676400"/>
            <a:ext cx="4572000" cy="4924425"/>
          </a:xfrm>
          <a:prstGeom prst="rect">
            <a:avLst/>
          </a:prstGeom>
        </p:spPr>
        <p:txBody>
          <a:bodyPr wrap="square">
            <a:spAutoFit/>
          </a:bodyPr>
          <a:lstStyle/>
          <a:p>
            <a:pPr algn="ctr"/>
            <a:r>
              <a:rPr lang="en-US" sz="3200" b="1" u="sng" dirty="0"/>
              <a:t>Postpartum Women</a:t>
            </a:r>
          </a:p>
          <a:p>
            <a:pPr lvl="1" algn="ctr">
              <a:buFont typeface="Wingdings" pitchFamily="2" charset="2"/>
              <a:buChar char="§"/>
            </a:pPr>
            <a:r>
              <a:rPr lang="en-US" sz="2400" dirty="0"/>
              <a:t> Low fat milk</a:t>
            </a:r>
          </a:p>
          <a:p>
            <a:pPr lvl="1" algn="ctr">
              <a:buFont typeface="Wingdings" pitchFamily="2" charset="2"/>
              <a:buChar char="§"/>
            </a:pPr>
            <a:r>
              <a:rPr lang="en-US" sz="2400" dirty="0"/>
              <a:t> Beans or Peanut butter (Both if breastfeeding)</a:t>
            </a:r>
          </a:p>
          <a:p>
            <a:pPr lvl="1" algn="ctr">
              <a:buFont typeface="Wingdings" pitchFamily="2" charset="2"/>
              <a:buChar char="§"/>
            </a:pPr>
            <a:r>
              <a:rPr lang="en-US" sz="2400" dirty="0"/>
              <a:t> Cereal</a:t>
            </a:r>
          </a:p>
          <a:p>
            <a:pPr lvl="1" algn="ctr">
              <a:buFont typeface="Wingdings" pitchFamily="2" charset="2"/>
              <a:buChar char="§"/>
            </a:pPr>
            <a:r>
              <a:rPr lang="en-US" sz="2400" dirty="0"/>
              <a:t> Eggs</a:t>
            </a:r>
          </a:p>
          <a:p>
            <a:pPr lvl="1" algn="ctr">
              <a:buFont typeface="Wingdings" pitchFamily="2" charset="2"/>
              <a:buChar char="§"/>
            </a:pPr>
            <a:r>
              <a:rPr lang="en-US" sz="2400" dirty="0"/>
              <a:t> Juice</a:t>
            </a:r>
          </a:p>
          <a:p>
            <a:pPr lvl="1" algn="ctr">
              <a:buFont typeface="Wingdings" pitchFamily="2" charset="2"/>
              <a:buChar char="§"/>
            </a:pPr>
            <a:r>
              <a:rPr lang="en-US" sz="2400" dirty="0"/>
              <a:t> Fruits and Vegetables</a:t>
            </a:r>
          </a:p>
          <a:p>
            <a:pPr lvl="1" algn="ctr">
              <a:buFont typeface="Wingdings" pitchFamily="2" charset="2"/>
              <a:buChar char="§"/>
            </a:pPr>
            <a:r>
              <a:rPr lang="en-US" sz="2400" dirty="0"/>
              <a:t> Whole grains (only if breastfeeding)</a:t>
            </a:r>
          </a:p>
          <a:p>
            <a:pPr lvl="1" algn="ctr">
              <a:buFont typeface="Wingdings" pitchFamily="2" charset="2"/>
              <a:buChar char="§"/>
            </a:pPr>
            <a:r>
              <a:rPr lang="en-US" sz="2400" dirty="0"/>
              <a:t> Canned fish (only if breastfeeding)</a:t>
            </a:r>
          </a:p>
          <a:p>
            <a:pPr lvl="1" algn="ct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WIC Health Outcomes</a:t>
            </a:r>
          </a:p>
        </p:txBody>
      </p:sp>
      <p:sp>
        <p:nvSpPr>
          <p:cNvPr id="8" name="TextBox 7"/>
          <p:cNvSpPr txBox="1"/>
          <p:nvPr/>
        </p:nvSpPr>
        <p:spPr>
          <a:xfrm>
            <a:off x="304800" y="2590800"/>
            <a:ext cx="1828800" cy="923330"/>
          </a:xfrm>
          <a:prstGeom prst="rect">
            <a:avLst/>
          </a:prstGeom>
          <a:noFill/>
        </p:spPr>
        <p:txBody>
          <a:bodyPr wrap="square" rtlCol="0">
            <a:spAutoFit/>
          </a:bodyPr>
          <a:lstStyle/>
          <a:p>
            <a:r>
              <a:rPr lang="en-US" dirty="0">
                <a:latin typeface="Arial Black" pitchFamily="34" charset="0"/>
              </a:rPr>
              <a:t>Reduce premature births</a:t>
            </a:r>
          </a:p>
        </p:txBody>
      </p:sp>
      <p:sp>
        <p:nvSpPr>
          <p:cNvPr id="9" name="TextBox 8"/>
          <p:cNvSpPr txBox="1"/>
          <p:nvPr/>
        </p:nvSpPr>
        <p:spPr>
          <a:xfrm>
            <a:off x="381000" y="3733800"/>
            <a:ext cx="2133600" cy="1200329"/>
          </a:xfrm>
          <a:prstGeom prst="rect">
            <a:avLst/>
          </a:prstGeom>
          <a:noFill/>
        </p:spPr>
        <p:txBody>
          <a:bodyPr wrap="square" rtlCol="0">
            <a:spAutoFit/>
          </a:bodyPr>
          <a:lstStyle/>
          <a:p>
            <a:r>
              <a:rPr lang="en-US" dirty="0">
                <a:latin typeface="Arial Black" pitchFamily="34" charset="0"/>
                <a:cs typeface="Aharoni" pitchFamily="2" charset="-79"/>
              </a:rPr>
              <a:t>Reduce low and very low birth-weight babies</a:t>
            </a:r>
          </a:p>
        </p:txBody>
      </p:sp>
      <p:sp>
        <p:nvSpPr>
          <p:cNvPr id="10" name="TextBox 9"/>
          <p:cNvSpPr txBox="1"/>
          <p:nvPr/>
        </p:nvSpPr>
        <p:spPr>
          <a:xfrm>
            <a:off x="914400" y="5181600"/>
            <a:ext cx="1524000" cy="1477328"/>
          </a:xfrm>
          <a:prstGeom prst="rect">
            <a:avLst/>
          </a:prstGeom>
          <a:noFill/>
        </p:spPr>
        <p:txBody>
          <a:bodyPr wrap="square" rtlCol="0">
            <a:spAutoFit/>
          </a:bodyPr>
          <a:lstStyle/>
          <a:p>
            <a:r>
              <a:rPr lang="en-US" dirty="0">
                <a:latin typeface="Arial Black" pitchFamily="34" charset="0"/>
              </a:rPr>
              <a:t>Reduce fetal and infant deaths</a:t>
            </a:r>
          </a:p>
          <a:p>
            <a:endParaRPr lang="en-US" dirty="0"/>
          </a:p>
        </p:txBody>
      </p:sp>
      <p:sp>
        <p:nvSpPr>
          <p:cNvPr id="11" name="TextBox 10"/>
          <p:cNvSpPr txBox="1"/>
          <p:nvPr/>
        </p:nvSpPr>
        <p:spPr>
          <a:xfrm>
            <a:off x="3200400" y="5410200"/>
            <a:ext cx="3124200" cy="923330"/>
          </a:xfrm>
          <a:prstGeom prst="rect">
            <a:avLst/>
          </a:prstGeom>
          <a:noFill/>
        </p:spPr>
        <p:txBody>
          <a:bodyPr wrap="square" rtlCol="0">
            <a:spAutoFit/>
          </a:bodyPr>
          <a:lstStyle/>
          <a:p>
            <a:r>
              <a:rPr lang="en-US" dirty="0">
                <a:latin typeface="Arial Black" pitchFamily="34" charset="0"/>
              </a:rPr>
              <a:t>Reduce the incidence of low-iron anemia</a:t>
            </a:r>
          </a:p>
          <a:p>
            <a:endParaRPr lang="en-US" dirty="0"/>
          </a:p>
        </p:txBody>
      </p:sp>
      <p:sp>
        <p:nvSpPr>
          <p:cNvPr id="12" name="TextBox 11"/>
          <p:cNvSpPr txBox="1"/>
          <p:nvPr/>
        </p:nvSpPr>
        <p:spPr>
          <a:xfrm>
            <a:off x="3276600" y="1371600"/>
            <a:ext cx="2362200" cy="1477328"/>
          </a:xfrm>
          <a:prstGeom prst="rect">
            <a:avLst/>
          </a:prstGeom>
          <a:noFill/>
        </p:spPr>
        <p:txBody>
          <a:bodyPr wrap="square" rtlCol="0">
            <a:spAutoFit/>
          </a:bodyPr>
          <a:lstStyle/>
          <a:p>
            <a:r>
              <a:rPr lang="en-US" dirty="0">
                <a:latin typeface="Arial Black" pitchFamily="34" charset="0"/>
              </a:rPr>
              <a:t>Increase access to prenatal care earlier in pregnancy</a:t>
            </a:r>
          </a:p>
          <a:p>
            <a:endParaRPr lang="en-US" dirty="0"/>
          </a:p>
        </p:txBody>
      </p:sp>
      <p:sp>
        <p:nvSpPr>
          <p:cNvPr id="14" name="TextBox 13"/>
          <p:cNvSpPr txBox="1"/>
          <p:nvPr/>
        </p:nvSpPr>
        <p:spPr>
          <a:xfrm>
            <a:off x="6019800" y="1295400"/>
            <a:ext cx="3124200" cy="2308324"/>
          </a:xfrm>
          <a:prstGeom prst="rect">
            <a:avLst/>
          </a:prstGeom>
          <a:noFill/>
        </p:spPr>
        <p:txBody>
          <a:bodyPr wrap="square" rtlCol="0">
            <a:spAutoFit/>
          </a:bodyPr>
          <a:lstStyle/>
          <a:p>
            <a:r>
              <a:rPr lang="en-US" dirty="0">
                <a:latin typeface="Arial Black" pitchFamily="34" charset="0"/>
              </a:rPr>
              <a:t>Increase pregnant women’s consumption of key nutrients such as iron, protein, calcium, and Vitamins A and C</a:t>
            </a:r>
          </a:p>
          <a:p>
            <a:endParaRPr lang="en-US" dirty="0"/>
          </a:p>
          <a:p>
            <a:endParaRPr lang="en-US" dirty="0"/>
          </a:p>
        </p:txBody>
      </p:sp>
      <p:sp>
        <p:nvSpPr>
          <p:cNvPr id="15" name="TextBox 14"/>
          <p:cNvSpPr txBox="1"/>
          <p:nvPr/>
        </p:nvSpPr>
        <p:spPr>
          <a:xfrm>
            <a:off x="762000" y="1371600"/>
            <a:ext cx="2057400" cy="1200329"/>
          </a:xfrm>
          <a:prstGeom prst="rect">
            <a:avLst/>
          </a:prstGeom>
          <a:noFill/>
        </p:spPr>
        <p:txBody>
          <a:bodyPr wrap="square" rtlCol="0">
            <a:spAutoFit/>
          </a:bodyPr>
          <a:lstStyle/>
          <a:p>
            <a:r>
              <a:rPr lang="en-US" dirty="0">
                <a:latin typeface="Arial Black" pitchFamily="34" charset="0"/>
              </a:rPr>
              <a:t>Increase immunization rates</a:t>
            </a:r>
          </a:p>
          <a:p>
            <a:endParaRPr lang="en-US" dirty="0"/>
          </a:p>
        </p:txBody>
      </p:sp>
      <p:sp>
        <p:nvSpPr>
          <p:cNvPr id="16" name="TextBox 15"/>
          <p:cNvSpPr txBox="1"/>
          <p:nvPr/>
        </p:nvSpPr>
        <p:spPr>
          <a:xfrm>
            <a:off x="6934200" y="5257800"/>
            <a:ext cx="1676400" cy="923330"/>
          </a:xfrm>
          <a:prstGeom prst="rect">
            <a:avLst/>
          </a:prstGeom>
          <a:noFill/>
        </p:spPr>
        <p:txBody>
          <a:bodyPr wrap="square" rtlCol="0">
            <a:spAutoFit/>
          </a:bodyPr>
          <a:lstStyle/>
          <a:p>
            <a:r>
              <a:rPr lang="en-US" dirty="0">
                <a:latin typeface="Arial Black" pitchFamily="34" charset="0"/>
              </a:rPr>
              <a:t>Improve diet quality</a:t>
            </a:r>
          </a:p>
          <a:p>
            <a:endParaRPr lang="en-US" dirty="0"/>
          </a:p>
        </p:txBody>
      </p:sp>
      <p:sp>
        <p:nvSpPr>
          <p:cNvPr id="17" name="TextBox 16"/>
          <p:cNvSpPr txBox="1"/>
          <p:nvPr/>
        </p:nvSpPr>
        <p:spPr>
          <a:xfrm>
            <a:off x="6629400" y="3429000"/>
            <a:ext cx="1676400" cy="1477328"/>
          </a:xfrm>
          <a:prstGeom prst="rect">
            <a:avLst/>
          </a:prstGeom>
          <a:noFill/>
        </p:spPr>
        <p:txBody>
          <a:bodyPr wrap="square" rtlCol="0">
            <a:spAutoFit/>
          </a:bodyPr>
          <a:lstStyle/>
          <a:p>
            <a:r>
              <a:rPr lang="en-US" dirty="0">
                <a:latin typeface="Arial Black" pitchFamily="34" charset="0"/>
              </a:rPr>
              <a:t>Increase access to regular health care</a:t>
            </a:r>
          </a:p>
          <a:p>
            <a:endParaRPr lang="en-US" dirty="0"/>
          </a:p>
        </p:txBody>
      </p:sp>
      <p:sp>
        <p:nvSpPr>
          <p:cNvPr id="6" name="Flowchart: Preparation 5"/>
          <p:cNvSpPr/>
          <p:nvPr/>
        </p:nvSpPr>
        <p:spPr>
          <a:xfrm>
            <a:off x="2667000" y="3052466"/>
            <a:ext cx="3657600" cy="2129134"/>
          </a:xfrm>
          <a:prstGeom prst="flowChartPreparati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385457" y="3378369"/>
            <a:ext cx="2286000" cy="1477328"/>
          </a:xfrm>
          <a:prstGeom prst="rect">
            <a:avLst/>
          </a:prstGeom>
        </p:spPr>
        <p:txBody>
          <a:bodyPr>
            <a:spAutoFit/>
          </a:bodyPr>
          <a:lstStyle/>
          <a:p>
            <a:pPr lvl="0" algn="ctr"/>
            <a:r>
              <a:rPr lang="en-US" b="1" dirty="0">
                <a:solidFill>
                  <a:srgbClr val="1F497D"/>
                </a:solidFill>
                <a:latin typeface="Arial Black" pitchFamily="34" charset="0"/>
              </a:rPr>
              <a:t>Numerous studies show that WIC is effective and helps: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mn-lt"/>
              </a:rPr>
              <a:t>The Pennsylvania WIC Food List</a:t>
            </a:r>
            <a:endParaRPr lang="en-US" dirty="0">
              <a:latin typeface="+mn-lt"/>
            </a:endParaRPr>
          </a:p>
        </p:txBody>
      </p:sp>
      <p:sp>
        <p:nvSpPr>
          <p:cNvPr id="3" name="Content Placeholder 2"/>
          <p:cNvSpPr>
            <a:spLocks noGrp="1"/>
          </p:cNvSpPr>
          <p:nvPr>
            <p:ph sz="half" idx="1"/>
          </p:nvPr>
        </p:nvSpPr>
        <p:spPr>
          <a:xfrm>
            <a:off x="457200" y="1600201"/>
            <a:ext cx="8077200" cy="2895599"/>
          </a:xfrm>
        </p:spPr>
        <p:txBody>
          <a:bodyPr>
            <a:normAutofit fontScale="92500"/>
          </a:bodyPr>
          <a:lstStyle/>
          <a:p>
            <a:r>
              <a:rPr lang="en-US" dirty="0"/>
              <a:t>100% fruit juice-  key nutrients are Vitamin C and </a:t>
            </a:r>
            <a:r>
              <a:rPr lang="en-US" dirty="0" err="1"/>
              <a:t>Folate</a:t>
            </a:r>
            <a:endParaRPr lang="en-US" dirty="0"/>
          </a:p>
          <a:p>
            <a:r>
              <a:rPr lang="en-US" dirty="0"/>
              <a:t>American Academy of Pediatrics recommendation for children ages 1 - 6 is to limit juice to 4 - 6 ounces per day. </a:t>
            </a:r>
          </a:p>
          <a:p>
            <a:r>
              <a:rPr lang="en-US" dirty="0"/>
              <a:t>WIC provides 128 fl oz. of 100% fruit juice to children per month; roughly 4 fl. oz daily.</a:t>
            </a:r>
          </a:p>
          <a:p>
            <a:endParaRPr lang="en-US" dirty="0"/>
          </a:p>
        </p:txBody>
      </p:sp>
      <p:pic>
        <p:nvPicPr>
          <p:cNvPr id="37890" name="Picture 2"/>
          <p:cNvPicPr>
            <a:picLocks noChangeAspect="1" noChangeArrowheads="1"/>
          </p:cNvPicPr>
          <p:nvPr/>
        </p:nvPicPr>
        <p:blipFill>
          <a:blip r:embed="rId2" cstate="print"/>
          <a:srcRect/>
          <a:stretch>
            <a:fillRect/>
          </a:stretch>
        </p:blipFill>
        <p:spPr bwMode="auto">
          <a:xfrm>
            <a:off x="2971800" y="4495800"/>
            <a:ext cx="2895600" cy="2146151"/>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Pennsylvania WIC Food List</a:t>
            </a:r>
            <a:endParaRPr lang="en-US" b="1" dirty="0">
              <a:latin typeface="Book Antiqua" pitchFamily="18" charset="0"/>
            </a:endParaRPr>
          </a:p>
        </p:txBody>
      </p:sp>
      <p:sp>
        <p:nvSpPr>
          <p:cNvPr id="3" name="Content Placeholder 2"/>
          <p:cNvSpPr>
            <a:spLocks noGrp="1"/>
          </p:cNvSpPr>
          <p:nvPr>
            <p:ph sz="half" idx="1"/>
          </p:nvPr>
        </p:nvSpPr>
        <p:spPr>
          <a:xfrm>
            <a:off x="457200" y="1600200"/>
            <a:ext cx="3810000" cy="4525963"/>
          </a:xfrm>
        </p:spPr>
        <p:txBody>
          <a:bodyPr/>
          <a:lstStyle/>
          <a:p>
            <a:pPr marL="457200" lvl="1" indent="0">
              <a:buNone/>
            </a:pPr>
            <a:endParaRPr lang="en-US" b="1" dirty="0">
              <a:latin typeface="Book Antiqua" pitchFamily="18" charset="0"/>
            </a:endParaRPr>
          </a:p>
          <a:p>
            <a:pPr lvl="1"/>
            <a:r>
              <a:rPr lang="en-US" sz="2800" dirty="0"/>
              <a:t>Cereals on the WIC Food List are low in sugar</a:t>
            </a:r>
          </a:p>
          <a:p>
            <a:pPr lvl="1"/>
            <a:r>
              <a:rPr lang="en-US" sz="2800" dirty="0"/>
              <a:t>Key nutrients provided are Iron, B Vitamins, </a:t>
            </a:r>
            <a:r>
              <a:rPr lang="en-US" sz="2800" dirty="0" err="1"/>
              <a:t>Folate</a:t>
            </a:r>
            <a:r>
              <a:rPr lang="en-US" sz="2800" dirty="0"/>
              <a:t>, Fiber, and Zinc</a:t>
            </a:r>
          </a:p>
        </p:txBody>
      </p:sp>
      <p:pic>
        <p:nvPicPr>
          <p:cNvPr id="716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419600" y="2286000"/>
            <a:ext cx="4038600" cy="2895600"/>
          </a:xfrm>
          <a:prstGeom prst="rect">
            <a:avLst/>
          </a:prstGeom>
          <a:noFill/>
          <a:ln w="9525">
            <a:noFill/>
            <a:miter lim="800000"/>
            <a:headEnd/>
            <a:tailEnd/>
          </a:ln>
        </p:spPr>
      </p:pic>
    </p:spTree>
    <p:extLst>
      <p:ext uri="{BB962C8B-B14F-4D97-AF65-F5344CB8AC3E}">
        <p14:creationId xmlns:p14="http://schemas.microsoft.com/office/powerpoint/2010/main" val="1878366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mn-lt"/>
              </a:rPr>
              <a:t>The Pennsylvania WIC Food List</a:t>
            </a:r>
            <a:endParaRPr lang="en-US" dirty="0">
              <a:latin typeface="+mn-lt"/>
            </a:endParaRPr>
          </a:p>
        </p:txBody>
      </p:sp>
      <p:sp>
        <p:nvSpPr>
          <p:cNvPr id="3" name="Content Placeholder 2"/>
          <p:cNvSpPr>
            <a:spLocks noGrp="1"/>
          </p:cNvSpPr>
          <p:nvPr>
            <p:ph sz="half" idx="1"/>
          </p:nvPr>
        </p:nvSpPr>
        <p:spPr>
          <a:xfrm>
            <a:off x="304800" y="1524000"/>
            <a:ext cx="4953000" cy="4602163"/>
          </a:xfrm>
        </p:spPr>
        <p:txBody>
          <a:bodyPr/>
          <a:lstStyle/>
          <a:p>
            <a:r>
              <a:rPr lang="en-US" dirty="0"/>
              <a:t>Fruits and Vegetables- </a:t>
            </a:r>
          </a:p>
          <a:p>
            <a:pPr lvl="1"/>
            <a:r>
              <a:rPr lang="en-US" dirty="0"/>
              <a:t>All potatoes added April 1, 2015</a:t>
            </a:r>
          </a:p>
          <a:p>
            <a:pPr lvl="1"/>
            <a:r>
              <a:rPr lang="en-US" dirty="0"/>
              <a:t>canned, fresh, or frozen</a:t>
            </a:r>
          </a:p>
          <a:p>
            <a:r>
              <a:rPr lang="en-US" dirty="0"/>
              <a:t>Key nutrients are  Vitamin A, C, E, </a:t>
            </a:r>
            <a:r>
              <a:rPr lang="en-US" dirty="0" err="1"/>
              <a:t>Folate</a:t>
            </a:r>
            <a:r>
              <a:rPr lang="en-US" dirty="0"/>
              <a:t>, Potassium, and Fiber</a:t>
            </a:r>
          </a:p>
        </p:txBody>
      </p:sp>
      <p:sp>
        <p:nvSpPr>
          <p:cNvPr id="4" name="Content Placeholder 3"/>
          <p:cNvSpPr>
            <a:spLocks noGrp="1"/>
          </p:cNvSpPr>
          <p:nvPr>
            <p:ph sz="half" idx="2"/>
          </p:nvPr>
        </p:nvSpPr>
        <p:spPr>
          <a:xfrm>
            <a:off x="4572000" y="4223543"/>
            <a:ext cx="4191000" cy="2392363"/>
          </a:xfrm>
        </p:spPr>
        <p:txBody>
          <a:bodyPr/>
          <a:lstStyle/>
          <a:p>
            <a:r>
              <a:rPr lang="en-US" dirty="0"/>
              <a:t>Beans and Peanut butter- Key nutrients are Protein, B Vitamins, </a:t>
            </a:r>
            <a:r>
              <a:rPr lang="en-US" dirty="0" err="1"/>
              <a:t>Folate</a:t>
            </a:r>
            <a:r>
              <a:rPr lang="en-US" dirty="0"/>
              <a:t>, Fiber</a:t>
            </a:r>
          </a:p>
        </p:txBody>
      </p:sp>
      <p:pic>
        <p:nvPicPr>
          <p:cNvPr id="35842"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486400" y="1524000"/>
            <a:ext cx="2895600" cy="2031242"/>
          </a:xfrm>
          <a:prstGeom prst="rect">
            <a:avLst/>
          </a:prstGeom>
          <a:noFill/>
          <a:ln w="9525">
            <a:noFill/>
            <a:miter lim="800000"/>
            <a:headEnd/>
            <a:tailEnd/>
          </a:ln>
        </p:spPr>
      </p:pic>
      <p:pic>
        <p:nvPicPr>
          <p:cNvPr id="35843" name="Picture 3"/>
          <p:cNvPicPr>
            <a:picLocks noChangeAspect="1" noChangeArrowheads="1"/>
          </p:cNvPicPr>
          <p:nvPr/>
        </p:nvPicPr>
        <p:blipFill>
          <a:blip r:embed="rId3" cstate="print">
            <a:clrChange>
              <a:clrFrom>
                <a:srgbClr val="F4F4F4"/>
              </a:clrFrom>
              <a:clrTo>
                <a:srgbClr val="F4F4F4">
                  <a:alpha val="0"/>
                </a:srgbClr>
              </a:clrTo>
            </a:clrChange>
          </a:blip>
          <a:srcRect/>
          <a:stretch>
            <a:fillRect/>
          </a:stretch>
        </p:blipFill>
        <p:spPr bwMode="auto">
          <a:xfrm>
            <a:off x="1219200" y="4495800"/>
            <a:ext cx="2466975" cy="184785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mn-lt"/>
              </a:rPr>
              <a:t>The Pennsylvania WIC Food List</a:t>
            </a:r>
            <a:endParaRPr lang="en-US" dirty="0">
              <a:latin typeface="+mn-lt"/>
            </a:endParaRPr>
          </a:p>
        </p:txBody>
      </p:sp>
      <p:sp>
        <p:nvSpPr>
          <p:cNvPr id="3" name="Content Placeholder 2"/>
          <p:cNvSpPr>
            <a:spLocks noGrp="1"/>
          </p:cNvSpPr>
          <p:nvPr>
            <p:ph sz="half" idx="1"/>
          </p:nvPr>
        </p:nvSpPr>
        <p:spPr>
          <a:xfrm>
            <a:off x="457200" y="3733800"/>
            <a:ext cx="4038600" cy="2392363"/>
          </a:xfrm>
        </p:spPr>
        <p:txBody>
          <a:bodyPr/>
          <a:lstStyle/>
          <a:p>
            <a:r>
              <a:rPr lang="en-US" dirty="0"/>
              <a:t>Milk and cheese- Key nutrients are Protein, Calcium, Vitamins A &amp; D, Riboflavin, and </a:t>
            </a:r>
            <a:r>
              <a:rPr lang="en-US" dirty="0" err="1"/>
              <a:t>Folate</a:t>
            </a:r>
            <a:r>
              <a:rPr lang="en-US" dirty="0"/>
              <a:t> in milk</a:t>
            </a:r>
          </a:p>
        </p:txBody>
      </p:sp>
      <p:sp>
        <p:nvSpPr>
          <p:cNvPr id="4" name="Content Placeholder 3"/>
          <p:cNvSpPr>
            <a:spLocks noGrp="1"/>
          </p:cNvSpPr>
          <p:nvPr>
            <p:ph sz="half" idx="2"/>
          </p:nvPr>
        </p:nvSpPr>
        <p:spPr>
          <a:xfrm>
            <a:off x="4648200" y="1600201"/>
            <a:ext cx="4038600" cy="2286000"/>
          </a:xfrm>
        </p:spPr>
        <p:txBody>
          <a:bodyPr/>
          <a:lstStyle/>
          <a:p>
            <a:r>
              <a:rPr lang="en-US" dirty="0"/>
              <a:t>Eggs- Key nutrients are Protein, Vitamins A &amp; D</a:t>
            </a:r>
          </a:p>
        </p:txBody>
      </p:sp>
      <p:pic>
        <p:nvPicPr>
          <p:cNvPr id="36866" name="Picture 2"/>
          <p:cNvPicPr>
            <a:picLocks noChangeAspect="1" noChangeArrowheads="1"/>
          </p:cNvPicPr>
          <p:nvPr/>
        </p:nvPicPr>
        <p:blipFill>
          <a:blip r:embed="rId2" cstate="print"/>
          <a:srcRect/>
          <a:stretch>
            <a:fillRect/>
          </a:stretch>
        </p:blipFill>
        <p:spPr bwMode="auto">
          <a:xfrm>
            <a:off x="1143000" y="1600200"/>
            <a:ext cx="2590800" cy="1868985"/>
          </a:xfrm>
          <a:prstGeom prst="rect">
            <a:avLst/>
          </a:prstGeom>
          <a:noFill/>
          <a:ln w="9525">
            <a:noFill/>
            <a:miter lim="800000"/>
            <a:headEnd/>
            <a:tailEnd/>
          </a:ln>
        </p:spPr>
      </p:pic>
      <p:pic>
        <p:nvPicPr>
          <p:cNvPr id="3686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495800" y="3810000"/>
            <a:ext cx="3796862" cy="22860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Pennsylvania WIC Food List</a:t>
            </a:r>
            <a:endParaRPr lang="en-US" b="1" dirty="0">
              <a:latin typeface="Book Antiqua" pitchFamily="18" charset="0"/>
            </a:endParaRPr>
          </a:p>
        </p:txBody>
      </p:sp>
      <p:sp>
        <p:nvSpPr>
          <p:cNvPr id="4" name="Content Placeholder 3"/>
          <p:cNvSpPr>
            <a:spLocks noGrp="1"/>
          </p:cNvSpPr>
          <p:nvPr>
            <p:ph sz="half" idx="2"/>
          </p:nvPr>
        </p:nvSpPr>
        <p:spPr>
          <a:xfrm>
            <a:off x="4343400" y="1828800"/>
            <a:ext cx="4267200" cy="4525963"/>
          </a:xfrm>
        </p:spPr>
        <p:txBody>
          <a:bodyPr>
            <a:normAutofit/>
          </a:bodyPr>
          <a:lstStyle/>
          <a:p>
            <a:pPr lvl="1"/>
            <a:r>
              <a:rPr lang="en-US" sz="2800" dirty="0"/>
              <a:t>Whole grains such as Brown Rice, Whole Wheat Bread &amp; Rolls, Whole Grain Tortilla, Whole Wheat Pasta, Oatmeal</a:t>
            </a:r>
          </a:p>
          <a:p>
            <a:pPr lvl="1"/>
            <a:r>
              <a:rPr lang="en-US" sz="2800" dirty="0"/>
              <a:t>Key nutrients provided are Iron, B Vitamins, Magnesium, Zinc, Fiber</a:t>
            </a:r>
          </a:p>
        </p:txBody>
      </p:sp>
      <p:pic>
        <p:nvPicPr>
          <p:cNvPr id="6145" name="Picture 1"/>
          <p:cNvPicPr>
            <a:picLocks noChangeAspect="1" noChangeArrowheads="1"/>
          </p:cNvPicPr>
          <p:nvPr/>
        </p:nvPicPr>
        <p:blipFill>
          <a:blip r:embed="rId2" cstate="print"/>
          <a:srcRect/>
          <a:stretch>
            <a:fillRect/>
          </a:stretch>
        </p:blipFill>
        <p:spPr bwMode="auto">
          <a:xfrm>
            <a:off x="457200" y="1981200"/>
            <a:ext cx="3967506" cy="2971800"/>
          </a:xfrm>
          <a:prstGeom prst="rect">
            <a:avLst/>
          </a:prstGeom>
          <a:noFill/>
          <a:ln w="9525">
            <a:noFill/>
            <a:miter lim="800000"/>
            <a:headEnd/>
            <a:tailEnd/>
          </a:ln>
        </p:spPr>
      </p:pic>
    </p:spTree>
    <p:extLst>
      <p:ext uri="{BB962C8B-B14F-4D97-AF65-F5344CB8AC3E}">
        <p14:creationId xmlns:p14="http://schemas.microsoft.com/office/powerpoint/2010/main" val="22611603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Pennsylvania WIC Food List</a:t>
            </a:r>
            <a:endParaRPr lang="en-US" dirty="0"/>
          </a:p>
        </p:txBody>
      </p:sp>
      <p:sp>
        <p:nvSpPr>
          <p:cNvPr id="3" name="Content Placeholder 2"/>
          <p:cNvSpPr>
            <a:spLocks noGrp="1"/>
          </p:cNvSpPr>
          <p:nvPr>
            <p:ph sz="half" idx="1"/>
          </p:nvPr>
        </p:nvSpPr>
        <p:spPr>
          <a:xfrm>
            <a:off x="457200" y="1600201"/>
            <a:ext cx="4038600" cy="1981200"/>
          </a:xfrm>
        </p:spPr>
        <p:txBody>
          <a:bodyPr>
            <a:normAutofit/>
          </a:bodyPr>
          <a:lstStyle/>
          <a:p>
            <a:r>
              <a:rPr lang="en-US" dirty="0"/>
              <a:t>Children 12-23 months- Whole milk is the standard</a:t>
            </a:r>
          </a:p>
        </p:txBody>
      </p:sp>
      <p:sp>
        <p:nvSpPr>
          <p:cNvPr id="4" name="Content Placeholder 3"/>
          <p:cNvSpPr>
            <a:spLocks noGrp="1"/>
          </p:cNvSpPr>
          <p:nvPr>
            <p:ph sz="half" idx="2"/>
          </p:nvPr>
        </p:nvSpPr>
        <p:spPr>
          <a:xfrm>
            <a:off x="4572000" y="3886200"/>
            <a:ext cx="4114800" cy="2514600"/>
          </a:xfrm>
        </p:spPr>
        <p:txBody>
          <a:bodyPr>
            <a:normAutofit/>
          </a:bodyPr>
          <a:lstStyle/>
          <a:p>
            <a:r>
              <a:rPr lang="en-US" dirty="0"/>
              <a:t>A Nutrition Professional can authorize reduced fat milks (2%)  at their discretion with justification. </a:t>
            </a:r>
          </a:p>
        </p:txBody>
      </p:sp>
      <p:pic>
        <p:nvPicPr>
          <p:cNvPr id="50178" name="Picture 2" descr="http://www.clipartbest.com/cliparts/di6/x6n/di6x6nri9.jpeg"/>
          <p:cNvPicPr>
            <a:picLocks noChangeAspect="1" noChangeArrowheads="1"/>
          </p:cNvPicPr>
          <p:nvPr/>
        </p:nvPicPr>
        <p:blipFill rotWithShape="1">
          <a:blip r:embed="rId2" cstate="print"/>
          <a:srcRect l="3170" t="10455" r="-981" b="8879"/>
          <a:stretch/>
        </p:blipFill>
        <p:spPr bwMode="auto">
          <a:xfrm>
            <a:off x="640080" y="3597730"/>
            <a:ext cx="3291840" cy="2468880"/>
          </a:xfrm>
          <a:prstGeom prst="rect">
            <a:avLst/>
          </a:prstGeom>
          <a:noFill/>
        </p:spPr>
      </p:pic>
      <p:pic>
        <p:nvPicPr>
          <p:cNvPr id="50180" name="Picture 4" descr="https://encrypted-tbn2.gstatic.com/images?q=tbn:ANd9GcTmSZ4_3xos6hBri6-2zXTSsAXmqE0BodOI-UBarikIRbl8Px1iGg">
            <a:hlinkClick r:id="rId3"/>
          </p:cNvPr>
          <p:cNvPicPr>
            <a:picLocks noChangeAspect="1" noChangeArrowheads="1"/>
          </p:cNvPicPr>
          <p:nvPr/>
        </p:nvPicPr>
        <p:blipFill>
          <a:blip r:embed="rId4" cstate="print"/>
          <a:srcRect/>
          <a:stretch>
            <a:fillRect/>
          </a:stretch>
        </p:blipFill>
        <p:spPr bwMode="auto">
          <a:xfrm>
            <a:off x="5638800" y="1524000"/>
            <a:ext cx="2209800" cy="2057401"/>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Pennsylvania WIC Food List</a:t>
            </a:r>
            <a:endParaRPr lang="en-US" dirty="0"/>
          </a:p>
        </p:txBody>
      </p:sp>
      <p:sp>
        <p:nvSpPr>
          <p:cNvPr id="3" name="Content Placeholder 2"/>
          <p:cNvSpPr>
            <a:spLocks noGrp="1"/>
          </p:cNvSpPr>
          <p:nvPr>
            <p:ph sz="half" idx="1"/>
          </p:nvPr>
        </p:nvSpPr>
        <p:spPr>
          <a:xfrm>
            <a:off x="457200" y="1447800"/>
            <a:ext cx="8077200" cy="1371600"/>
          </a:xfrm>
        </p:spPr>
        <p:txBody>
          <a:bodyPr>
            <a:normAutofit/>
          </a:bodyPr>
          <a:lstStyle/>
          <a:p>
            <a:r>
              <a:rPr lang="en-US" dirty="0"/>
              <a:t>Children 2 years of age or older and women receive 1% or skim milk on their WIC benefits.</a:t>
            </a:r>
          </a:p>
          <a:p>
            <a:endParaRPr lang="en-US" dirty="0"/>
          </a:p>
        </p:txBody>
      </p:sp>
      <p:sp>
        <p:nvSpPr>
          <p:cNvPr id="4" name="Content Placeholder 3"/>
          <p:cNvSpPr>
            <a:spLocks noGrp="1"/>
          </p:cNvSpPr>
          <p:nvPr>
            <p:ph sz="half" idx="2"/>
          </p:nvPr>
        </p:nvSpPr>
        <p:spPr>
          <a:xfrm>
            <a:off x="685800" y="5105400"/>
            <a:ext cx="7315200" cy="1371600"/>
          </a:xfrm>
        </p:spPr>
        <p:txBody>
          <a:bodyPr>
            <a:normAutofit/>
          </a:bodyPr>
          <a:lstStyle/>
          <a:p>
            <a:r>
              <a:rPr lang="en-US" dirty="0"/>
              <a:t>2% milk may be substituted on  a quart for quart basis at Nutrition Professional’s discretion and justification. </a:t>
            </a:r>
          </a:p>
        </p:txBody>
      </p:sp>
      <p:pic>
        <p:nvPicPr>
          <p:cNvPr id="1026" name="Picture 2" descr="http://www.clker.com/cliparts/l/c/F/E/A/M/milk-md.png"/>
          <p:cNvPicPr>
            <a:picLocks noChangeAspect="1" noChangeArrowheads="1"/>
          </p:cNvPicPr>
          <p:nvPr/>
        </p:nvPicPr>
        <p:blipFill>
          <a:blip r:embed="rId2" cstate="print"/>
          <a:srcRect/>
          <a:stretch>
            <a:fillRect/>
          </a:stretch>
        </p:blipFill>
        <p:spPr bwMode="auto">
          <a:xfrm>
            <a:off x="2971800" y="2743200"/>
            <a:ext cx="2514600" cy="2209800"/>
          </a:xfrm>
          <a:prstGeom prst="rect">
            <a:avLst/>
          </a:prstGeom>
          <a:noFill/>
        </p:spPr>
      </p:pic>
    </p:spTree>
    <p:extLst>
      <p:ext uri="{BB962C8B-B14F-4D97-AF65-F5344CB8AC3E}">
        <p14:creationId xmlns:p14="http://schemas.microsoft.com/office/powerpoint/2010/main" val="10494504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Milk Substitutes</a:t>
            </a:r>
          </a:p>
        </p:txBody>
      </p:sp>
      <p:sp>
        <p:nvSpPr>
          <p:cNvPr id="3" name="Content Placeholder 2"/>
          <p:cNvSpPr>
            <a:spLocks noGrp="1"/>
          </p:cNvSpPr>
          <p:nvPr>
            <p:ph sz="half" idx="1"/>
          </p:nvPr>
        </p:nvSpPr>
        <p:spPr>
          <a:xfrm>
            <a:off x="457200" y="1600201"/>
            <a:ext cx="5486400" cy="1752599"/>
          </a:xfrm>
        </p:spPr>
        <p:txBody>
          <a:bodyPr>
            <a:normAutofit fontScale="92500" lnSpcReduction="10000"/>
          </a:bodyPr>
          <a:lstStyle/>
          <a:p>
            <a:r>
              <a:rPr lang="en-US" dirty="0"/>
              <a:t>Dairy substitution choices are:  Cheese, Yogurt, Soy Beverage, and Tofu. </a:t>
            </a:r>
          </a:p>
        </p:txBody>
      </p:sp>
      <p:sp>
        <p:nvSpPr>
          <p:cNvPr id="4" name="Content Placeholder 3"/>
          <p:cNvSpPr>
            <a:spLocks noGrp="1"/>
          </p:cNvSpPr>
          <p:nvPr>
            <p:ph sz="half" idx="2"/>
          </p:nvPr>
        </p:nvSpPr>
        <p:spPr>
          <a:xfrm>
            <a:off x="3962400" y="4114801"/>
            <a:ext cx="4800600" cy="2362200"/>
          </a:xfrm>
        </p:spPr>
        <p:txBody>
          <a:bodyPr>
            <a:normAutofit fontScale="92500" lnSpcReduction="10000"/>
          </a:bodyPr>
          <a:lstStyle/>
          <a:p>
            <a:r>
              <a:rPr lang="en-US" dirty="0"/>
              <a:t>A Nutrition Professional can authorize these foods ; Medical documentation is only required if the participant receives Special Formula on the program.</a:t>
            </a:r>
          </a:p>
          <a:p>
            <a:endParaRPr lang="en-US" dirty="0"/>
          </a:p>
        </p:txBody>
      </p:sp>
      <p:pic>
        <p:nvPicPr>
          <p:cNvPr id="614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743200" y="2667000"/>
            <a:ext cx="1981200" cy="1123567"/>
          </a:xfrm>
          <a:prstGeom prst="rect">
            <a:avLst/>
          </a:prstGeom>
          <a:noFill/>
          <a:ln w="9525">
            <a:noFill/>
            <a:miter lim="800000"/>
            <a:headEnd/>
            <a:tailEnd/>
          </a:ln>
        </p:spPr>
      </p:pic>
      <p:pic>
        <p:nvPicPr>
          <p:cNvPr id="1026" name="Picture 2" descr="C:\Documents and Settings\jmkhanuja\Local Settings\Temporary Internet Files\Content.IE5\0HQHO5IR\MC90034706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642" y="4334642"/>
            <a:ext cx="3297670" cy="18888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mking\AppData\Local\Microsoft\Windows\Temporary Internet Files\Content.IE5\3RMJ6ALV\yogurt[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324600" y="1447800"/>
            <a:ext cx="1827378" cy="17373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Milk Substitutes</a:t>
            </a:r>
          </a:p>
        </p:txBody>
      </p:sp>
      <p:sp>
        <p:nvSpPr>
          <p:cNvPr id="4" name="Content Placeholder 3"/>
          <p:cNvSpPr>
            <a:spLocks noGrp="1"/>
          </p:cNvSpPr>
          <p:nvPr>
            <p:ph sz="half" idx="2"/>
          </p:nvPr>
        </p:nvSpPr>
        <p:spPr/>
        <p:txBody>
          <a:bodyPr>
            <a:normAutofit lnSpcReduction="10000"/>
          </a:bodyPr>
          <a:lstStyle/>
          <a:p>
            <a:pPr>
              <a:buNone/>
            </a:pPr>
            <a:r>
              <a:rPr lang="en-US" dirty="0"/>
              <a:t>     Federal regulations require that Health Care Providers be aware of the reduced bioavailability of calcium in soy products, added sugars in soy beverages in comparison to low-fat cow’s milk for their patients. </a:t>
            </a:r>
          </a:p>
          <a:p>
            <a:endParaRPr lang="en-US" dirty="0"/>
          </a:p>
        </p:txBody>
      </p:sp>
      <p:pic>
        <p:nvPicPr>
          <p:cNvPr id="2050" name="Picture 2" descr="http://thepeacefulmom.com/wp-content/uploads/2012/02/1-11-8th-continent-150x150.jpg">
            <a:hlinkClick r:id="rId2"/>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8729" y="1373777"/>
            <a:ext cx="3124197" cy="3124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walmartimages.com/i/p/00/05/26/03/08/0005260308200_500X500.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4600" y="1188720"/>
            <a:ext cx="32766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470" t="5289" r="26470" b="5265"/>
          <a:stretch/>
        </p:blipFill>
        <p:spPr bwMode="auto">
          <a:xfrm>
            <a:off x="1981200" y="3429000"/>
            <a:ext cx="1554480" cy="2834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Contract Formula for WIC Infants</a:t>
            </a:r>
            <a:endParaRPr lang="en-US" b="1" dirty="0">
              <a:latin typeface="Book Antiqua" pitchFamily="18" charset="0"/>
            </a:endParaRPr>
          </a:p>
        </p:txBody>
      </p:sp>
      <p:sp>
        <p:nvSpPr>
          <p:cNvPr id="3" name="Content Placeholder 2"/>
          <p:cNvSpPr>
            <a:spLocks noGrp="1"/>
          </p:cNvSpPr>
          <p:nvPr>
            <p:ph sz="half" idx="1"/>
          </p:nvPr>
        </p:nvSpPr>
        <p:spPr>
          <a:xfrm>
            <a:off x="457200" y="1371600"/>
            <a:ext cx="4495800" cy="5099684"/>
          </a:xfrm>
        </p:spPr>
        <p:txBody>
          <a:bodyPr>
            <a:normAutofit/>
          </a:bodyPr>
          <a:lstStyle/>
          <a:p>
            <a:pPr>
              <a:buNone/>
            </a:pPr>
            <a:endParaRPr lang="en-US" b="1" dirty="0"/>
          </a:p>
          <a:p>
            <a:r>
              <a:rPr lang="en-US" b="1" dirty="0" err="1"/>
              <a:t>Similac</a:t>
            </a:r>
            <a:r>
              <a:rPr lang="en-US" b="1" dirty="0"/>
              <a:t> Brand Formula</a:t>
            </a:r>
          </a:p>
          <a:p>
            <a:pPr lvl="1"/>
            <a:r>
              <a:rPr lang="en-US" sz="2800" dirty="0" err="1"/>
              <a:t>Similac</a:t>
            </a:r>
            <a:r>
              <a:rPr lang="en-US" sz="2800" dirty="0"/>
              <a:t> Milk-Based or Soy-Based Formula</a:t>
            </a:r>
          </a:p>
          <a:p>
            <a:pPr lvl="1"/>
            <a:r>
              <a:rPr lang="en-US" sz="2800" dirty="0"/>
              <a:t>With proper medical authorization:</a:t>
            </a:r>
          </a:p>
          <a:p>
            <a:pPr lvl="2"/>
            <a:r>
              <a:rPr lang="en-US" dirty="0" err="1"/>
              <a:t>Similac</a:t>
            </a:r>
            <a:r>
              <a:rPr lang="en-US" dirty="0"/>
              <a:t> Sensitive</a:t>
            </a:r>
          </a:p>
          <a:p>
            <a:pPr lvl="2"/>
            <a:r>
              <a:rPr lang="en-US" dirty="0" err="1"/>
              <a:t>Similac</a:t>
            </a:r>
            <a:r>
              <a:rPr lang="en-US" dirty="0"/>
              <a:t> for Spit-up</a:t>
            </a:r>
          </a:p>
          <a:p>
            <a:pPr lvl="2"/>
            <a:r>
              <a:rPr lang="en-US" dirty="0" err="1"/>
              <a:t>Similac</a:t>
            </a:r>
            <a:r>
              <a:rPr lang="en-US" dirty="0"/>
              <a:t> Total Comfort </a:t>
            </a:r>
            <a:r>
              <a:rPr lang="en-US" b="1" dirty="0">
                <a:solidFill>
                  <a:schemeClr val="accent6">
                    <a:lumMod val="60000"/>
                    <a:lumOff val="40000"/>
                  </a:schemeClr>
                </a:solidFill>
                <a:latin typeface="Book Antiqua" pitchFamily="18" charset="0"/>
              </a:rPr>
              <a:t>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846320" y="1849920"/>
            <a:ext cx="1623060" cy="1880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5105400" y="4418977"/>
            <a:ext cx="1752600" cy="1913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162800" y="2549961"/>
            <a:ext cx="1737360" cy="1910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4297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N.O.R.T.H., Inc. </a:t>
            </a:r>
          </a:p>
        </p:txBody>
      </p:sp>
      <p:pic>
        <p:nvPicPr>
          <p:cNvPr id="4" name="Content Placeholder 3"/>
          <p:cNvPicPr>
            <a:picLocks noGrp="1" noChangeAspect="1"/>
          </p:cNvPicPr>
          <p:nvPr>
            <p:ph sz="half" idx="1"/>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 y="4267200"/>
            <a:ext cx="1981200" cy="1981200"/>
          </a:xfrm>
        </p:spPr>
      </p:pic>
      <p:sp>
        <p:nvSpPr>
          <p:cNvPr id="5" name="Content Placeholder 4"/>
          <p:cNvSpPr>
            <a:spLocks noGrp="1"/>
          </p:cNvSpPr>
          <p:nvPr>
            <p:ph sz="half" idx="2"/>
          </p:nvPr>
        </p:nvSpPr>
        <p:spPr>
          <a:xfrm>
            <a:off x="914400" y="1524000"/>
            <a:ext cx="7467600" cy="3810000"/>
          </a:xfrm>
        </p:spPr>
        <p:txBody>
          <a:bodyPr>
            <a:normAutofit fontScale="92500" lnSpcReduction="10000"/>
          </a:bodyPr>
          <a:lstStyle/>
          <a:p>
            <a:r>
              <a:rPr lang="en-US" b="1" dirty="0"/>
              <a:t>NORTH, Inc.- A non-profit agency that operates the Special Supplemental Nutrition Program for Women, Infants, and Children (WIC) in Philadelphia , PA</a:t>
            </a:r>
          </a:p>
          <a:p>
            <a:pPr marL="0" indent="0">
              <a:buNone/>
            </a:pPr>
            <a:endParaRPr lang="en-US" b="1" dirty="0"/>
          </a:p>
          <a:p>
            <a:r>
              <a:rPr lang="en-US" b="1" dirty="0"/>
              <a:t>Located at:   1300 W. Lehigh Avenue</a:t>
            </a:r>
          </a:p>
          <a:p>
            <a:pPr marL="0" indent="0">
              <a:buNone/>
            </a:pPr>
            <a:r>
              <a:rPr lang="en-US" b="1" dirty="0"/>
              <a:t>		   Suite 104	</a:t>
            </a:r>
          </a:p>
          <a:p>
            <a:pPr marL="0" indent="0">
              <a:buNone/>
            </a:pPr>
            <a:r>
              <a:rPr lang="en-US" b="1" dirty="0"/>
              <a:t>		   Philadelphia, PA 19132</a:t>
            </a:r>
          </a:p>
          <a:p>
            <a:pPr marL="0" indent="0">
              <a:buNone/>
            </a:pPr>
            <a:r>
              <a:rPr lang="en-US" b="1" dirty="0"/>
              <a:t>		   (215) 978-6100</a:t>
            </a:r>
          </a:p>
          <a:p>
            <a:endParaRPr lang="en-US" sz="2400" b="1" dirty="0">
              <a:solidFill>
                <a:schemeClr val="accent6">
                  <a:lumMod val="50000"/>
                </a:schemeClr>
              </a:solidFill>
              <a:latin typeface="+mj-lt"/>
            </a:endParaRPr>
          </a:p>
        </p:txBody>
      </p:sp>
    </p:spTree>
    <p:extLst>
      <p:ext uri="{BB962C8B-B14F-4D97-AF65-F5344CB8AC3E}">
        <p14:creationId xmlns:p14="http://schemas.microsoft.com/office/powerpoint/2010/main" val="10486128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ell phone&#10;&#10;Description automatically generated">
            <a:extLst>
              <a:ext uri="{FF2B5EF4-FFF2-40B4-BE49-F238E27FC236}">
                <a16:creationId xmlns:a16="http://schemas.microsoft.com/office/drawing/2014/main" id="{D4EAF9DC-FDB8-420A-BFBF-769635A6352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35118" y="304800"/>
            <a:ext cx="7646882" cy="6096000"/>
          </a:xfrm>
        </p:spPr>
      </p:pic>
    </p:spTree>
    <p:extLst>
      <p:ext uri="{BB962C8B-B14F-4D97-AF65-F5344CB8AC3E}">
        <p14:creationId xmlns:p14="http://schemas.microsoft.com/office/powerpoint/2010/main" val="35166754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4EED1A98-6441-4D85-81D1-33BE42407C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533400"/>
            <a:ext cx="7772400" cy="6096000"/>
          </a:xfrm>
          <a:prstGeom prst="rect">
            <a:avLst/>
          </a:prstGeom>
        </p:spPr>
      </p:pic>
    </p:spTree>
    <p:extLst>
      <p:ext uri="{BB962C8B-B14F-4D97-AF65-F5344CB8AC3E}">
        <p14:creationId xmlns:p14="http://schemas.microsoft.com/office/powerpoint/2010/main" val="40016916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Special Formula</a:t>
            </a:r>
          </a:p>
        </p:txBody>
      </p:sp>
      <p:sp>
        <p:nvSpPr>
          <p:cNvPr id="3" name="Content Placeholder 2"/>
          <p:cNvSpPr>
            <a:spLocks noGrp="1"/>
          </p:cNvSpPr>
          <p:nvPr>
            <p:ph sz="half" idx="1"/>
          </p:nvPr>
        </p:nvSpPr>
        <p:spPr>
          <a:xfrm>
            <a:off x="4343400" y="1600200"/>
            <a:ext cx="4572000" cy="4953000"/>
          </a:xfrm>
        </p:spPr>
        <p:txBody>
          <a:bodyPr>
            <a:normAutofit/>
          </a:bodyPr>
          <a:lstStyle/>
          <a:p>
            <a:r>
              <a:rPr lang="en-US" dirty="0"/>
              <a:t>“Special formula” is any formula other than PA WIC’s contract formulas. </a:t>
            </a:r>
          </a:p>
          <a:p>
            <a:r>
              <a:rPr lang="en-US" dirty="0"/>
              <a:t>A completed “Formula Authorization Form” or prescription is </a:t>
            </a:r>
            <a:r>
              <a:rPr lang="en-US" b="1" dirty="0"/>
              <a:t>required</a:t>
            </a:r>
            <a:r>
              <a:rPr lang="en-US" dirty="0"/>
              <a:t> before a participant may receive Special Formula from the WIC Program.</a:t>
            </a:r>
          </a:p>
        </p:txBody>
      </p:sp>
      <p:pic>
        <p:nvPicPr>
          <p:cNvPr id="1026" name="Picture 2" descr="http://vectortoons.com/wp-content/uploads/2013/03/VectorToons-bott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905000"/>
            <a:ext cx="2724522" cy="3581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Complete Prescription</a:t>
            </a:r>
          </a:p>
        </p:txBody>
      </p:sp>
      <p:sp>
        <p:nvSpPr>
          <p:cNvPr id="3" name="Content Placeholder 2"/>
          <p:cNvSpPr>
            <a:spLocks noGrp="1"/>
          </p:cNvSpPr>
          <p:nvPr>
            <p:ph idx="1"/>
          </p:nvPr>
        </p:nvSpPr>
        <p:spPr>
          <a:xfrm>
            <a:off x="457200" y="1524000"/>
            <a:ext cx="8229600" cy="5105400"/>
          </a:xfrm>
        </p:spPr>
        <p:txBody>
          <a:bodyPr>
            <a:normAutofit fontScale="85000" lnSpcReduction="20000"/>
          </a:bodyPr>
          <a:lstStyle/>
          <a:p>
            <a:r>
              <a:rPr lang="en-US" dirty="0"/>
              <a:t>A complete prescription should include:</a:t>
            </a:r>
          </a:p>
          <a:p>
            <a:pPr lvl="1"/>
            <a:r>
              <a:rPr lang="en-US" dirty="0"/>
              <a:t>The name of the participant receiving formula(s)</a:t>
            </a:r>
          </a:p>
          <a:p>
            <a:pPr lvl="1"/>
            <a:r>
              <a:rPr lang="en-US" dirty="0"/>
              <a:t>The name(s) and quantity(</a:t>
            </a:r>
            <a:r>
              <a:rPr lang="en-US" dirty="0" err="1"/>
              <a:t>ies</a:t>
            </a:r>
            <a:r>
              <a:rPr lang="en-US" dirty="0"/>
              <a:t>) of formula(s) being prescribed </a:t>
            </a:r>
          </a:p>
          <a:p>
            <a:pPr lvl="1"/>
            <a:r>
              <a:rPr lang="en-US" dirty="0"/>
              <a:t>The reasons (medical condition) for the formula(s)</a:t>
            </a:r>
          </a:p>
          <a:p>
            <a:pPr lvl="1"/>
            <a:r>
              <a:rPr lang="en-US" dirty="0"/>
              <a:t>Any special instructions related to the preparation, amount of formula(s) and/or feeding frequency of the formula(s)</a:t>
            </a:r>
          </a:p>
          <a:p>
            <a:pPr lvl="1"/>
            <a:r>
              <a:rPr lang="en-US" dirty="0"/>
              <a:t>The signature of the physician, Certified Registered Nurse Practitioner, or Physician Assistant prescribing the formula(s)</a:t>
            </a:r>
          </a:p>
          <a:p>
            <a:pPr lvl="1"/>
            <a:r>
              <a:rPr lang="en-US" dirty="0"/>
              <a:t>Current date</a:t>
            </a:r>
          </a:p>
          <a:p>
            <a:pPr lvl="1"/>
            <a:r>
              <a:rPr lang="en-US" dirty="0"/>
              <a:t>Length of time the formula is needed</a:t>
            </a:r>
          </a:p>
          <a:p>
            <a:pPr lvl="2"/>
            <a:r>
              <a:rPr lang="en-US" dirty="0"/>
              <a:t>Monthly renewal is required for premature formulas</a:t>
            </a:r>
          </a:p>
          <a:p>
            <a:pPr lvl="1"/>
            <a:r>
              <a:rPr lang="en-US" dirty="0"/>
              <a:t>Any restricted foods as well as the length of restriction</a:t>
            </a:r>
          </a:p>
        </p:txBody>
      </p:sp>
    </p:spTree>
    <p:extLst>
      <p:ext uri="{BB962C8B-B14F-4D97-AF65-F5344CB8AC3E}">
        <p14:creationId xmlns:p14="http://schemas.microsoft.com/office/powerpoint/2010/main" val="19265674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2EF9FC02-00DA-4B8B-8633-6CB56ACE12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381000"/>
            <a:ext cx="7086599" cy="6019800"/>
          </a:xfrm>
        </p:spPr>
      </p:pic>
    </p:spTree>
    <p:extLst>
      <p:ext uri="{BB962C8B-B14F-4D97-AF65-F5344CB8AC3E}">
        <p14:creationId xmlns:p14="http://schemas.microsoft.com/office/powerpoint/2010/main" val="18052138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Restrictions to Special Formula</a:t>
            </a:r>
          </a:p>
        </p:txBody>
      </p:sp>
      <p:sp>
        <p:nvSpPr>
          <p:cNvPr id="3" name="Content Placeholder 2"/>
          <p:cNvSpPr>
            <a:spLocks noGrp="1"/>
          </p:cNvSpPr>
          <p:nvPr>
            <p:ph idx="1"/>
          </p:nvPr>
        </p:nvSpPr>
        <p:spPr>
          <a:xfrm>
            <a:off x="3810000" y="1600200"/>
            <a:ext cx="4876800" cy="4525963"/>
          </a:xfrm>
        </p:spPr>
        <p:txBody>
          <a:bodyPr>
            <a:normAutofit fontScale="92500" lnSpcReduction="20000"/>
          </a:bodyPr>
          <a:lstStyle/>
          <a:p>
            <a:pPr>
              <a:buNone/>
            </a:pPr>
            <a:r>
              <a:rPr lang="en-US" dirty="0"/>
              <a:t>	Any participant presenting a prescription requesting special formula solely for the purpose of enhancing nutrient intake or managing body weight without an underlying qualifying condition will not be able to receive exempt infant formula or WIC-eligible nutritionals from WIC</a:t>
            </a:r>
          </a:p>
        </p:txBody>
      </p:sp>
      <p:pic>
        <p:nvPicPr>
          <p:cNvPr id="6146" name="Picture 2" descr="http://images.clipartpanda.com/challenge-clipart-KidMusclesClipart-300x300.jpg"/>
          <p:cNvPicPr>
            <a:picLocks noChangeAspect="1" noChangeArrowheads="1"/>
          </p:cNvPicPr>
          <p:nvPr/>
        </p:nvPicPr>
        <p:blipFill>
          <a:blip r:embed="rId2" cstate="print"/>
          <a:srcRect/>
          <a:stretch>
            <a:fillRect/>
          </a:stretch>
        </p:blipFill>
        <p:spPr bwMode="auto">
          <a:xfrm>
            <a:off x="609600" y="1600200"/>
            <a:ext cx="3200400" cy="4038600"/>
          </a:xfrm>
          <a:prstGeom prst="rect">
            <a:avLst/>
          </a:prstGeom>
          <a:noFill/>
        </p:spPr>
      </p:pic>
    </p:spTree>
    <p:extLst>
      <p:ext uri="{BB962C8B-B14F-4D97-AF65-F5344CB8AC3E}">
        <p14:creationId xmlns:p14="http://schemas.microsoft.com/office/powerpoint/2010/main" val="3344379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Special Formula</a:t>
            </a:r>
            <a:endParaRPr lang="en-US" dirty="0"/>
          </a:p>
        </p:txBody>
      </p:sp>
      <p:sp>
        <p:nvSpPr>
          <p:cNvPr id="3" name="Content Placeholder 2"/>
          <p:cNvSpPr>
            <a:spLocks noGrp="1"/>
          </p:cNvSpPr>
          <p:nvPr>
            <p:ph sz="half" idx="1"/>
          </p:nvPr>
        </p:nvSpPr>
        <p:spPr>
          <a:xfrm>
            <a:off x="457200" y="1981200"/>
            <a:ext cx="4191000" cy="4419600"/>
          </a:xfrm>
        </p:spPr>
        <p:txBody>
          <a:bodyPr>
            <a:normAutofit fontScale="92500" lnSpcReduction="20000"/>
          </a:bodyPr>
          <a:lstStyle/>
          <a:p>
            <a:r>
              <a:rPr lang="en-US" dirty="0"/>
              <a:t>Prescriptions are not needed for contract brand, standard infant formulas, unless the participant is older than 1 year. </a:t>
            </a:r>
          </a:p>
          <a:p>
            <a:pPr>
              <a:buNone/>
            </a:pPr>
            <a:endParaRPr lang="en-US" dirty="0"/>
          </a:p>
          <a:p>
            <a:r>
              <a:rPr lang="en-US" dirty="0"/>
              <a:t>For children 2-5 years old and women receiving special formula,  WIC can provide whole milk or 2% if indicated on the WIC formula authorization form.</a:t>
            </a:r>
          </a:p>
        </p:txBody>
      </p:sp>
      <p:pic>
        <p:nvPicPr>
          <p:cNvPr id="5122" name="Picture 2"/>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5029200" y="2209800"/>
            <a:ext cx="3504319" cy="29718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jmkhanuja\Local Settings\Temporary Internet Files\Content.IE5\WTA1ZNSW\MC90043440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2209800"/>
            <a:ext cx="2209800" cy="2555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216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N.O.R.T.H., Inc. </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667000"/>
            <a:ext cx="2143743" cy="2228812"/>
          </a:xfrm>
        </p:spPr>
      </p:pic>
      <p:sp>
        <p:nvSpPr>
          <p:cNvPr id="4" name="Content Placeholder 3"/>
          <p:cNvSpPr>
            <a:spLocks noGrp="1"/>
          </p:cNvSpPr>
          <p:nvPr>
            <p:ph sz="half" idx="2"/>
          </p:nvPr>
        </p:nvSpPr>
        <p:spPr>
          <a:xfrm>
            <a:off x="2895600" y="1600200"/>
            <a:ext cx="5791200" cy="4525963"/>
          </a:xfrm>
        </p:spPr>
        <p:txBody>
          <a:bodyPr>
            <a:normAutofit lnSpcReduction="10000"/>
          </a:bodyPr>
          <a:lstStyle/>
          <a:p>
            <a:r>
              <a:rPr lang="en-US" sz="2400" b="1" dirty="0"/>
              <a:t>Provides WIC benefits to over 50,000 women, infants, and children within the City/County of Philadelphia, PA.</a:t>
            </a:r>
          </a:p>
          <a:p>
            <a:pPr marL="0" indent="0">
              <a:buNone/>
            </a:pPr>
            <a:endParaRPr lang="en-US" sz="2400" b="1" dirty="0"/>
          </a:p>
          <a:p>
            <a:r>
              <a:rPr lang="en-US" sz="2400" b="1"/>
              <a:t> </a:t>
            </a:r>
            <a:r>
              <a:rPr lang="en-US" sz="2400" b="1" dirty="0"/>
              <a:t>WIC offices</a:t>
            </a:r>
          </a:p>
          <a:p>
            <a:pPr marL="0" indent="0">
              <a:buNone/>
            </a:pPr>
            <a:endParaRPr lang="en-US" sz="2400" b="1" dirty="0"/>
          </a:p>
          <a:p>
            <a:r>
              <a:rPr lang="en-US" sz="2400" b="1" dirty="0"/>
              <a:t>Mobile WIC office delivers service to various satellite sites (shelters, high schools) </a:t>
            </a:r>
          </a:p>
          <a:p>
            <a:endParaRPr lang="en-US" sz="2400" b="1" dirty="0"/>
          </a:p>
          <a:p>
            <a:r>
              <a:rPr lang="en-US" sz="2400" b="1" dirty="0"/>
              <a:t>Largest single county non-profit in the Commonwealth </a:t>
            </a:r>
          </a:p>
        </p:txBody>
      </p:sp>
    </p:spTree>
    <p:extLst>
      <p:ext uri="{BB962C8B-B14F-4D97-AF65-F5344CB8AC3E}">
        <p14:creationId xmlns:p14="http://schemas.microsoft.com/office/powerpoint/2010/main" val="336741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234A1-777E-49E1-A2F1-B65C3A71A763}"/>
              </a:ext>
            </a:extLst>
          </p:cNvPr>
          <p:cNvSpPr>
            <a:spLocks noGrp="1"/>
          </p:cNvSpPr>
          <p:nvPr>
            <p:ph type="title"/>
          </p:nvPr>
        </p:nvSpPr>
        <p:spPr/>
        <p:txBody>
          <a:bodyPr/>
          <a:lstStyle/>
          <a:p>
            <a:r>
              <a:rPr lang="en-US" dirty="0"/>
              <a:t>WIC Offices</a:t>
            </a:r>
          </a:p>
        </p:txBody>
      </p:sp>
      <p:pic>
        <p:nvPicPr>
          <p:cNvPr id="6" name="Content Placeholder 5" descr="A screenshot of a cell phone&#10;&#10;Description automatically generated">
            <a:extLst>
              <a:ext uri="{FF2B5EF4-FFF2-40B4-BE49-F238E27FC236}">
                <a16:creationId xmlns:a16="http://schemas.microsoft.com/office/drawing/2014/main" id="{670C775F-AE54-4B7E-9FC1-94DA390EC27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19200" y="1417638"/>
            <a:ext cx="6629400" cy="4525963"/>
          </a:xfrm>
        </p:spPr>
      </p:pic>
    </p:spTree>
    <p:extLst>
      <p:ext uri="{BB962C8B-B14F-4D97-AF65-F5344CB8AC3E}">
        <p14:creationId xmlns:p14="http://schemas.microsoft.com/office/powerpoint/2010/main" val="1272465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8001000" cy="1219200"/>
          </a:xfrm>
        </p:spPr>
        <p:txBody>
          <a:bodyPr/>
          <a:lstStyle/>
          <a:p>
            <a:r>
              <a:rPr lang="en-US" b="1" dirty="0">
                <a:latin typeface="+mn-lt"/>
              </a:rPr>
              <a:t>Our Mission</a:t>
            </a:r>
            <a:endParaRPr lang="en-US" dirty="0">
              <a:latin typeface="+mn-lt"/>
            </a:endParaRPr>
          </a:p>
        </p:txBody>
      </p:sp>
      <p:sp>
        <p:nvSpPr>
          <p:cNvPr id="5" name="Subtitle 4"/>
          <p:cNvSpPr>
            <a:spLocks noGrp="1"/>
          </p:cNvSpPr>
          <p:nvPr>
            <p:ph type="subTitle" idx="1"/>
          </p:nvPr>
        </p:nvSpPr>
        <p:spPr>
          <a:xfrm>
            <a:off x="838200" y="1295400"/>
            <a:ext cx="7391400" cy="4648200"/>
          </a:xfrm>
        </p:spPr>
        <p:txBody>
          <a:bodyPr>
            <a:normAutofit/>
          </a:bodyPr>
          <a:lstStyle/>
          <a:p>
            <a:r>
              <a:rPr lang="en-US" dirty="0">
                <a:solidFill>
                  <a:schemeClr val="tx1"/>
                </a:solidFill>
              </a:rPr>
              <a:t>The Pennsylvania WIC Program is committed to improving the health of eligible pregnant women, new mothers, and children by providing nutrition education, breastfeeding support, healthy foods, and referrals to health and social programs during the critical stages of fetal and early childhood development. </a:t>
            </a:r>
          </a:p>
        </p:txBody>
      </p:sp>
    </p:spTree>
    <p:extLst>
      <p:ext uri="{BB962C8B-B14F-4D97-AF65-F5344CB8AC3E}">
        <p14:creationId xmlns:p14="http://schemas.microsoft.com/office/powerpoint/2010/main" val="4238449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WIC Eligibility</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66800" y="1924135"/>
            <a:ext cx="2552339" cy="3296295"/>
          </a:xfrm>
        </p:spPr>
      </p:pic>
      <p:sp>
        <p:nvSpPr>
          <p:cNvPr id="4" name="Content Placeholder 3"/>
          <p:cNvSpPr>
            <a:spLocks noGrp="1"/>
          </p:cNvSpPr>
          <p:nvPr>
            <p:ph sz="half" idx="2"/>
          </p:nvPr>
        </p:nvSpPr>
        <p:spPr>
          <a:xfrm>
            <a:off x="3962400" y="1600200"/>
            <a:ext cx="4724400" cy="4525963"/>
          </a:xfrm>
        </p:spPr>
        <p:txBody>
          <a:bodyPr>
            <a:normAutofit/>
          </a:bodyPr>
          <a:lstStyle/>
          <a:p>
            <a:r>
              <a:rPr lang="en-US" dirty="0"/>
              <a:t>Pregnant women</a:t>
            </a:r>
          </a:p>
          <a:p>
            <a:r>
              <a:rPr lang="en-US" dirty="0"/>
              <a:t>Breastfeeding women, for up to one year postpartum</a:t>
            </a:r>
          </a:p>
          <a:p>
            <a:r>
              <a:rPr lang="en-US" dirty="0"/>
              <a:t>Women up to six months postpartum, who are not breastfeeding</a:t>
            </a:r>
          </a:p>
          <a:p>
            <a:r>
              <a:rPr lang="en-US" dirty="0"/>
              <a:t>Infants and children under five years old, including foster children</a:t>
            </a:r>
          </a:p>
          <a:p>
            <a:pPr lvl="1"/>
            <a:endParaRPr lang="en-US" b="1" dirty="0">
              <a:solidFill>
                <a:schemeClr val="accent6">
                  <a:lumMod val="60000"/>
                  <a:lumOff val="40000"/>
                </a:schemeClr>
              </a:solidFill>
              <a:latin typeface="Book Antiqua" pitchFamily="18" charset="0"/>
            </a:endParaRPr>
          </a:p>
        </p:txBody>
      </p:sp>
    </p:spTree>
    <p:extLst>
      <p:ext uri="{BB962C8B-B14F-4D97-AF65-F5344CB8AC3E}">
        <p14:creationId xmlns:p14="http://schemas.microsoft.com/office/powerpoint/2010/main" val="1620846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WIC Eligibility</a:t>
            </a:r>
            <a:endParaRPr lang="en-US" dirty="0">
              <a:latin typeface="+mn-lt"/>
            </a:endParaRPr>
          </a:p>
        </p:txBody>
      </p:sp>
      <p:sp>
        <p:nvSpPr>
          <p:cNvPr id="3" name="Content Placeholder 2"/>
          <p:cNvSpPr>
            <a:spLocks noGrp="1"/>
          </p:cNvSpPr>
          <p:nvPr>
            <p:ph sz="half" idx="1"/>
          </p:nvPr>
        </p:nvSpPr>
        <p:spPr/>
        <p:txBody>
          <a:bodyPr>
            <a:normAutofit/>
          </a:bodyPr>
          <a:lstStyle/>
          <a:p>
            <a:r>
              <a:rPr lang="en-US" dirty="0"/>
              <a:t>Must meet WIC income guidelines, which is at or below 185% of the poverty level set by the federal government and is based on household size.  </a:t>
            </a:r>
          </a:p>
          <a:p>
            <a:pPr lvl="1"/>
            <a:r>
              <a:rPr lang="en-US" dirty="0"/>
              <a:t>Unborn babies are counted in the household size.  </a:t>
            </a:r>
          </a:p>
          <a:p>
            <a:endParaRPr lang="en-US" dirty="0"/>
          </a:p>
        </p:txBody>
      </p:sp>
      <p:pic>
        <p:nvPicPr>
          <p:cNvPr id="33794" name="Picture 2"/>
          <p:cNvPicPr>
            <a:picLocks noChangeAspect="1" noChangeArrowheads="1"/>
          </p:cNvPicPr>
          <p:nvPr/>
        </p:nvPicPr>
        <p:blipFill>
          <a:blip r:embed="rId2" cstate="print"/>
          <a:srcRect/>
          <a:stretch>
            <a:fillRect/>
          </a:stretch>
        </p:blipFill>
        <p:spPr bwMode="auto">
          <a:xfrm>
            <a:off x="4572000" y="1981200"/>
            <a:ext cx="4137285" cy="32004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A8BF8EC78F8BA4BB5F288F7A5EA8C21" ma:contentTypeVersion="10" ma:contentTypeDescription="Create a new document." ma:contentTypeScope="" ma:versionID="7ceb7b2c52edb1ab388ca6fdc16bd8e1">
  <xsd:schema xmlns:xsd="http://www.w3.org/2001/XMLSchema" xmlns:xs="http://www.w3.org/2001/XMLSchema" xmlns:p="http://schemas.microsoft.com/office/2006/metadata/properties" xmlns:ns2="8e6e2e00-1d47-4e0b-bf24-979126489994" targetNamespace="http://schemas.microsoft.com/office/2006/metadata/properties" ma:root="true" ma:fieldsID="a58e0ef5abd35b31573863a50cbc4c70" ns2:_="">
    <xsd:import namespace="8e6e2e00-1d47-4e0b-bf24-97912648999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6e2e00-1d47-4e0b-bf24-9791264899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7F2455-B9AE-4D77-9C2D-B721E2F21B1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E703E28-D319-4F4D-88E3-55CEB0F0367F}"/>
</file>

<file path=customXml/itemProps3.xml><?xml version="1.0" encoding="utf-8"?>
<ds:datastoreItem xmlns:ds="http://schemas.openxmlformats.org/officeDocument/2006/customXml" ds:itemID="{C42AFA78-F1EC-40B5-88CC-7F26CC1F24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3655</TotalTime>
  <Words>1792</Words>
  <Application>Microsoft Office PowerPoint</Application>
  <PresentationFormat>On-screen Show (4:3)</PresentationFormat>
  <Paragraphs>203</Paragraphs>
  <Slides>47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Arial Black</vt:lpstr>
      <vt:lpstr>Book Antiqua</vt:lpstr>
      <vt:lpstr>Calibri</vt:lpstr>
      <vt:lpstr>Wingdings</vt:lpstr>
      <vt:lpstr>Office Theme</vt:lpstr>
      <vt:lpstr>N.O.R.T.H., INC. Philadelphia WIC Program</vt:lpstr>
      <vt:lpstr>What is                    ?</vt:lpstr>
      <vt:lpstr>WIC Health Outcomes</vt:lpstr>
      <vt:lpstr>N.O.R.T.H., Inc. </vt:lpstr>
      <vt:lpstr>N.O.R.T.H., Inc. </vt:lpstr>
      <vt:lpstr>WIC Offices</vt:lpstr>
      <vt:lpstr>Our Mission</vt:lpstr>
      <vt:lpstr>WIC Eligibility</vt:lpstr>
      <vt:lpstr>WIC Eligibility</vt:lpstr>
      <vt:lpstr>WIC Eligibility</vt:lpstr>
      <vt:lpstr>WIC Eligibility</vt:lpstr>
      <vt:lpstr>WIC Eligibility</vt:lpstr>
      <vt:lpstr>WIC Nutrition Services</vt:lpstr>
      <vt:lpstr>WIC Nutrition Services</vt:lpstr>
      <vt:lpstr>Breastfeeding Promotion and Support</vt:lpstr>
      <vt:lpstr>Breastfeeding Promotion and Support</vt:lpstr>
      <vt:lpstr>Breast pumps</vt:lpstr>
      <vt:lpstr>Breast pumps</vt:lpstr>
      <vt:lpstr>Referrals</vt:lpstr>
      <vt:lpstr>Referrals</vt:lpstr>
      <vt:lpstr>N.O.R.T.H., Inc. </vt:lpstr>
      <vt:lpstr>WIC Monthly Food Prescription</vt:lpstr>
      <vt:lpstr>WIC Nutrition Services</vt:lpstr>
      <vt:lpstr>WIC Monthly Food Prescription</vt:lpstr>
      <vt:lpstr>The Pennsylvania WIC Food List</vt:lpstr>
      <vt:lpstr>Example of WIC Check</vt:lpstr>
      <vt:lpstr>Foods Available on WIC Vouchers</vt:lpstr>
      <vt:lpstr>Foods Available on WIC Vouchers</vt:lpstr>
      <vt:lpstr>Foods Available on WIC Vouchers</vt:lpstr>
      <vt:lpstr>The Pennsylvania WIC Food List</vt:lpstr>
      <vt:lpstr>The Pennsylvania WIC Food List</vt:lpstr>
      <vt:lpstr>The Pennsylvania WIC Food List</vt:lpstr>
      <vt:lpstr>The Pennsylvania WIC Food List</vt:lpstr>
      <vt:lpstr>The Pennsylvania WIC Food List</vt:lpstr>
      <vt:lpstr>The Pennsylvania WIC Food List</vt:lpstr>
      <vt:lpstr>The Pennsylvania WIC Food List</vt:lpstr>
      <vt:lpstr>Milk Substitutes</vt:lpstr>
      <vt:lpstr>Milk Substitutes</vt:lpstr>
      <vt:lpstr>Contract Formula for WIC Infants</vt:lpstr>
      <vt:lpstr>PowerPoint Presentation</vt:lpstr>
      <vt:lpstr>PowerPoint Presentation</vt:lpstr>
      <vt:lpstr>Special Formula</vt:lpstr>
      <vt:lpstr>Complete Prescription</vt:lpstr>
      <vt:lpstr>PowerPoint Presentation</vt:lpstr>
      <vt:lpstr>Restrictions to Special Formula</vt:lpstr>
      <vt:lpstr>Special Formula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INC.- Managers of the WIC Program</dc:title>
  <dc:creator>Judith M. Khanuja</dc:creator>
  <cp:lastModifiedBy>Hussam Nash</cp:lastModifiedBy>
  <cp:revision>182</cp:revision>
  <cp:lastPrinted>2014-10-27T13:08:00Z</cp:lastPrinted>
  <dcterms:created xsi:type="dcterms:W3CDTF">2011-08-17T16:23:24Z</dcterms:created>
  <dcterms:modified xsi:type="dcterms:W3CDTF">2020-06-22T21:54:54Z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0x010100BA8BF8EC78F8BA4BB5F288F7A5EA8C21</vt:lpwstr>
  </property>
  <property fmtid="{D5CDD505-2E9C-101B-9397-08002B2CF9AE}" pid="3" name="AuthorIds_UIVersion_512">
    <vt:lpwstr>14</vt:lpwstr>
  </property>
</Properties>
</file>